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497" r:id="rId3"/>
    <p:sldId id="498" r:id="rId4"/>
    <p:sldId id="499" r:id="rId5"/>
    <p:sldId id="500" r:id="rId6"/>
    <p:sldId id="581" r:id="rId7"/>
    <p:sldId id="501" r:id="rId8"/>
    <p:sldId id="505" r:id="rId9"/>
    <p:sldId id="503" r:id="rId10"/>
    <p:sldId id="504" r:id="rId11"/>
    <p:sldId id="506" r:id="rId12"/>
    <p:sldId id="507" r:id="rId13"/>
    <p:sldId id="508" r:id="rId14"/>
    <p:sldId id="509" r:id="rId15"/>
    <p:sldId id="510" r:id="rId16"/>
    <p:sldId id="511" r:id="rId17"/>
    <p:sldId id="512" r:id="rId18"/>
    <p:sldId id="513" r:id="rId19"/>
    <p:sldId id="514" r:id="rId20"/>
    <p:sldId id="515" r:id="rId21"/>
    <p:sldId id="517" r:id="rId22"/>
    <p:sldId id="518" r:id="rId23"/>
    <p:sldId id="573" r:id="rId24"/>
    <p:sldId id="574" r:id="rId25"/>
    <p:sldId id="520" r:id="rId26"/>
    <p:sldId id="521" r:id="rId27"/>
    <p:sldId id="519" r:id="rId28"/>
    <p:sldId id="522" r:id="rId29"/>
    <p:sldId id="523" r:id="rId30"/>
    <p:sldId id="524" r:id="rId31"/>
    <p:sldId id="525" r:id="rId32"/>
    <p:sldId id="526" r:id="rId33"/>
    <p:sldId id="582" r:id="rId34"/>
    <p:sldId id="575" r:id="rId35"/>
    <p:sldId id="528" r:id="rId36"/>
    <p:sldId id="529" r:id="rId37"/>
    <p:sldId id="530" r:id="rId38"/>
    <p:sldId id="531" r:id="rId39"/>
    <p:sldId id="532" r:id="rId40"/>
    <p:sldId id="533" r:id="rId41"/>
    <p:sldId id="534" r:id="rId42"/>
    <p:sldId id="535" r:id="rId43"/>
    <p:sldId id="596" r:id="rId44"/>
    <p:sldId id="539" r:id="rId45"/>
    <p:sldId id="536" r:id="rId46"/>
    <p:sldId id="589" r:id="rId47"/>
    <p:sldId id="540" r:id="rId48"/>
    <p:sldId id="543" r:id="rId49"/>
    <p:sldId id="544" r:id="rId50"/>
    <p:sldId id="591" r:id="rId51"/>
    <p:sldId id="592" r:id="rId52"/>
    <p:sldId id="557" r:id="rId53"/>
    <p:sldId id="558" r:id="rId54"/>
    <p:sldId id="559" r:id="rId55"/>
    <p:sldId id="560" r:id="rId56"/>
    <p:sldId id="561" r:id="rId57"/>
    <p:sldId id="562" r:id="rId58"/>
    <p:sldId id="564" r:id="rId59"/>
    <p:sldId id="563" r:id="rId60"/>
    <p:sldId id="565" r:id="rId61"/>
    <p:sldId id="593" r:id="rId62"/>
    <p:sldId id="566" r:id="rId63"/>
    <p:sldId id="597" r:id="rId64"/>
    <p:sldId id="567" r:id="rId65"/>
    <p:sldId id="598" r:id="rId66"/>
    <p:sldId id="568" r:id="rId67"/>
    <p:sldId id="571" r:id="rId68"/>
    <p:sldId id="594" r:id="rId69"/>
    <p:sldId id="545" r:id="rId70"/>
    <p:sldId id="546" r:id="rId71"/>
    <p:sldId id="547" r:id="rId72"/>
    <p:sldId id="576" r:id="rId73"/>
    <p:sldId id="577" r:id="rId74"/>
    <p:sldId id="578" r:id="rId75"/>
    <p:sldId id="579" r:id="rId76"/>
    <p:sldId id="583" r:id="rId77"/>
    <p:sldId id="580" r:id="rId78"/>
    <p:sldId id="587" r:id="rId79"/>
    <p:sldId id="595" r:id="rId80"/>
    <p:sldId id="553" r:id="rId81"/>
    <p:sldId id="556" r:id="rId8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886F3-9F20-42F5-929C-CA0920CBA29A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59729-0725-40A8-8FDF-5126D1BEE9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4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319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28165" indent="-280064" defTabSz="913319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0254" indent="-224051" defTabSz="913319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68356" indent="-224051" defTabSz="913319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16458" indent="-224051" defTabSz="913319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64559" indent="-224051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12661" indent="-224051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60763" indent="-224051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08865" indent="-224051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FB3A9A0-0429-4E70-9F10-C3DE32C45238}" type="slidenum">
              <a:rPr lang="en-US" altLang="zh-CN" sz="1300">
                <a:latin typeface="Times New Roman" pitchFamily="18" charset="0"/>
              </a:rPr>
              <a:pPr eaLnBrk="1" hangingPunct="1"/>
              <a:t>35</a:t>
            </a:fld>
            <a:endParaRPr lang="en-US" altLang="zh-CN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762000"/>
            <a:ext cx="421005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762000"/>
            <a:ext cx="4211638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28600" y="6502400"/>
            <a:ext cx="5076825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© 2001, 2003, Andrew W. Moore</a:t>
            </a:r>
          </a:p>
        </p:txBody>
      </p:sp>
    </p:spTree>
    <p:extLst>
      <p:ext uri="{BB962C8B-B14F-4D97-AF65-F5344CB8AC3E}">
        <p14:creationId xmlns:p14="http://schemas.microsoft.com/office/powerpoint/2010/main" val="193687428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wmf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7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2403699"/>
          </a:xfrm>
        </p:spPr>
        <p:txBody>
          <a:bodyPr>
            <a:normAutofit/>
          </a:bodyPr>
          <a:lstStyle/>
          <a:p>
            <a:r>
              <a:rPr lang="en-US" altLang="zh-CN" smtClean="0"/>
              <a:t>Classification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Huijun</a:t>
            </a:r>
            <a:r>
              <a:rPr lang="en-US" altLang="zh-CN" dirty="0" smtClean="0"/>
              <a:t> Di</a:t>
            </a:r>
          </a:p>
          <a:p>
            <a:r>
              <a:rPr lang="en-US" altLang="zh-CN" dirty="0" smtClean="0"/>
              <a:t>ajon@bit.edu.cn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3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non-parametric density estimation</a:t>
            </a:r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75258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3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non-parametric density estimation</a:t>
            </a:r>
            <a:endParaRPr lang="zh-CN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340672"/>
            <a:ext cx="6203341" cy="331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802959"/>
            <a:ext cx="5256584" cy="920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38" y="5919384"/>
            <a:ext cx="1253395" cy="94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99" y="6059088"/>
            <a:ext cx="12573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65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non-parametric density estimation</a:t>
            </a:r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5832648" cy="362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73216"/>
            <a:ext cx="67691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5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11" y="2338870"/>
            <a:ext cx="3174289" cy="4323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non-parametric density estimation</a:t>
            </a:r>
            <a:endParaRPr lang="zh-CN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37120"/>
            <a:ext cx="67691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4" y="2338870"/>
            <a:ext cx="5453186" cy="119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6" y="3617193"/>
            <a:ext cx="52578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076"/>
            <a:ext cx="2731567" cy="200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5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kNN density </a:t>
            </a:r>
            <a:r>
              <a:rPr lang="en-US" altLang="zh-CN" smtClean="0"/>
              <a:t>estimation</a:t>
            </a:r>
            <a:endParaRPr lang="zh-CN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013029" cy="146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4923753" cy="340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8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kNN </a:t>
            </a:r>
            <a:r>
              <a:rPr lang="en-US" altLang="zh-CN" smtClean="0"/>
              <a:t>classification</a:t>
            </a:r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488832" cy="448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4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kNN classification</a:t>
            </a:r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4543692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74" y="3429000"/>
            <a:ext cx="5293551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9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kNN classification</a:t>
            </a:r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8089274" cy="471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09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kNN classification</a:t>
            </a:r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628800"/>
            <a:ext cx="6631301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4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kNN classification</a:t>
            </a:r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6221009" cy="468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Introduction</a:t>
            </a:r>
          </a:p>
          <a:p>
            <a:r>
              <a:rPr lang="en-US" altLang="zh-CN" dirty="0" err="1" smtClean="0"/>
              <a:t>kNN</a:t>
            </a:r>
            <a:endParaRPr lang="en-US" altLang="zh-CN" dirty="0" smtClean="0"/>
          </a:p>
          <a:p>
            <a:r>
              <a:rPr lang="en-US" altLang="zh-CN" dirty="0" smtClean="0"/>
              <a:t>SVM</a:t>
            </a:r>
          </a:p>
          <a:p>
            <a:r>
              <a:rPr lang="en-US" altLang="zh-CN" dirty="0" smtClean="0"/>
              <a:t>Cross validation</a:t>
            </a:r>
          </a:p>
          <a:p>
            <a:r>
              <a:rPr lang="en-US" altLang="zh-CN" dirty="0" smtClean="0"/>
              <a:t>Summary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481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kNN classification</a:t>
            </a:r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87624"/>
            <a:ext cx="665149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kNN classification</a:t>
            </a:r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8" y="1551410"/>
            <a:ext cx="7399061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00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kNN classification</a:t>
            </a:r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484784"/>
            <a:ext cx="7902443" cy="499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00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/>
              <a:t>kNN(k </a:t>
            </a:r>
            <a:r>
              <a:rPr lang="en-US" altLang="zh-CN"/>
              <a:t>Nearest </a:t>
            </a:r>
            <a:r>
              <a:rPr lang="en-US" altLang="zh-CN" smtClean="0"/>
              <a:t>Neighbors) classification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non-parametric </a:t>
            </a:r>
            <a:r>
              <a:rPr lang="en-US" altLang="zh-CN"/>
              <a:t>density </a:t>
            </a:r>
            <a:r>
              <a:rPr lang="en-US" altLang="zh-CN" smtClean="0"/>
              <a:t>estimation</a:t>
            </a:r>
          </a:p>
          <a:p>
            <a:r>
              <a:rPr lang="en-US" altLang="zh-CN" smtClean="0"/>
              <a:t>kNN density estimation</a:t>
            </a:r>
          </a:p>
          <a:p>
            <a:r>
              <a:rPr lang="en-US" altLang="zh-CN" smtClean="0"/>
              <a:t>kNN classification</a:t>
            </a:r>
          </a:p>
          <a:p>
            <a:r>
              <a:rPr lang="en-US" altLang="zh-CN">
                <a:solidFill>
                  <a:srgbClr val="FF0000"/>
                </a:solidFill>
              </a:rPr>
              <a:t>Optimizing storage requirements</a:t>
            </a:r>
            <a:endParaRPr lang="en-US" altLang="zh-CN" smtClean="0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Optimizing computational efficiency</a:t>
            </a:r>
          </a:p>
          <a:p>
            <a:pPr lvl="1"/>
            <a:r>
              <a:rPr lang="en-US" altLang="zh-CN" smtClean="0"/>
              <a:t>KD-Tree, Locally Sensitive Hashing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9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Optimizing storage requirements</a:t>
            </a:r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63944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41168"/>
            <a:ext cx="6519872" cy="122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9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fast is kNN?</a:t>
            </a:r>
            <a:endParaRPr lang="zh-CN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73827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2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Curse of dimensionality</a:t>
            </a:r>
            <a:endParaRPr lang="zh-CN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877152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6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Locally </a:t>
            </a:r>
            <a:r>
              <a:rPr lang="en-US" altLang="zh-CN"/>
              <a:t>Sensitive Hashing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44274"/>
            <a:ext cx="7547432" cy="4305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00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Example</a:t>
            </a:r>
            <a:r>
              <a:rPr lang="en-US" altLang="zh-CN"/>
              <a:t>: Random projection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488832" cy="449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0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Example</a:t>
            </a:r>
            <a:r>
              <a:rPr lang="en-US" altLang="zh-CN"/>
              <a:t>: Random projection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632848" cy="463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2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27" y="188640"/>
            <a:ext cx="4348843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Classification (supervised)</a:t>
            </a:r>
          </a:p>
          <a:p>
            <a:pPr lvl="1"/>
            <a:r>
              <a:rPr lang="en-US" altLang="zh-CN" smtClean="0"/>
              <a:t>Training: given (x</a:t>
            </a:r>
            <a:r>
              <a:rPr lang="en-US" altLang="zh-CN" baseline="-25000" smtClean="0"/>
              <a:t>i</a:t>
            </a:r>
            <a:r>
              <a:rPr lang="en-US" altLang="zh-CN" smtClean="0"/>
              <a:t>,y</a:t>
            </a:r>
            <a:r>
              <a:rPr lang="en-US" altLang="zh-CN" baseline="-25000" smtClean="0"/>
              <a:t>i</a:t>
            </a:r>
            <a:r>
              <a:rPr lang="en-US" altLang="zh-CN" smtClean="0"/>
              <a:t>=label), learn f: y=f(x)</a:t>
            </a:r>
          </a:p>
          <a:p>
            <a:pPr lvl="1"/>
            <a:r>
              <a:rPr lang="en-US" altLang="zh-CN" smtClean="0"/>
              <a:t>Testing: for new data x', calc f(x')</a:t>
            </a:r>
          </a:p>
          <a:p>
            <a:r>
              <a:rPr lang="en-US" altLang="zh-CN" smtClean="0"/>
              <a:t>Example</a:t>
            </a:r>
          </a:p>
          <a:p>
            <a:pPr lvl="1"/>
            <a:r>
              <a:rPr lang="en-US" altLang="zh-CN" smtClean="0"/>
              <a:t>Face Recognition:  Face/non face</a:t>
            </a:r>
          </a:p>
          <a:p>
            <a:pPr lvl="1"/>
            <a:r>
              <a:rPr lang="en-US" altLang="zh-CN" smtClean="0"/>
              <a:t>Image Classification</a:t>
            </a:r>
          </a:p>
          <a:p>
            <a:pPr lvl="1"/>
            <a:r>
              <a:rPr lang="en-US" altLang="zh-CN" smtClean="0"/>
              <a:t>Action Recognition</a:t>
            </a:r>
            <a:endParaRPr lang="zh-CN" altLang="en-US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971" y="2708920"/>
            <a:ext cx="2673367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6" descr="http://image-net.org/challenges/LSVRC/2014/ILSVRC2012_val_0004269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92" y="5063837"/>
            <a:ext cx="2843808" cy="17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58" y="5286236"/>
            <a:ext cx="5992834" cy="157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0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Example</a:t>
            </a:r>
            <a:r>
              <a:rPr lang="en-US" altLang="zh-CN"/>
              <a:t>: Random projection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0" y="1484784"/>
            <a:ext cx="794871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2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Locally </a:t>
            </a:r>
            <a:r>
              <a:rPr lang="en-US" altLang="zh-CN"/>
              <a:t>Sensitive Hashing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624736" cy="475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7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kNN classification</a:t>
            </a:r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6" y="1052736"/>
            <a:ext cx="6840760" cy="387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85184"/>
            <a:ext cx="6264696" cy="159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45" y="0"/>
            <a:ext cx="4522606" cy="226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53" y="4925677"/>
            <a:ext cx="2819073" cy="193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12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err="1" smtClean="0"/>
              <a:t>kNN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SVM</a:t>
            </a:r>
          </a:p>
          <a:p>
            <a:r>
              <a:rPr lang="en-US" altLang="zh-CN" dirty="0" smtClean="0"/>
              <a:t>Cross validation</a:t>
            </a:r>
          </a:p>
          <a:p>
            <a:r>
              <a:rPr lang="en-US" altLang="zh-CN" dirty="0" smtClean="0"/>
              <a:t>Summary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9796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SVM (Support Vector Machines)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Motivation</a:t>
            </a:r>
          </a:p>
          <a:p>
            <a:pPr lvl="1"/>
            <a:r>
              <a:rPr lang="en-US" altLang="zh-CN" smtClean="0"/>
              <a:t>Linear classifiers</a:t>
            </a:r>
          </a:p>
          <a:p>
            <a:pPr lvl="1"/>
            <a:r>
              <a:rPr lang="en-US" altLang="zh-CN" smtClean="0"/>
              <a:t>What is margin</a:t>
            </a:r>
          </a:p>
          <a:p>
            <a:pPr lvl="1"/>
            <a:r>
              <a:rPr lang="en-US" altLang="zh-CN" smtClean="0"/>
              <a:t>Why maximum margin</a:t>
            </a:r>
          </a:p>
          <a:p>
            <a:r>
              <a:rPr lang="en-US" altLang="zh-CN" smtClean="0"/>
              <a:t>Hard Margins</a:t>
            </a:r>
          </a:p>
          <a:p>
            <a:pPr lvl="1"/>
            <a:r>
              <a:rPr lang="en-US" altLang="zh-CN" smtClean="0"/>
              <a:t>Linear SVM</a:t>
            </a:r>
          </a:p>
          <a:p>
            <a:pPr lvl="1"/>
            <a:r>
              <a:rPr lang="en-US" altLang="zh-CN" smtClean="0"/>
              <a:t>Kernel SVM</a:t>
            </a:r>
          </a:p>
          <a:p>
            <a:r>
              <a:rPr lang="en-US" altLang="zh-CN" smtClean="0"/>
              <a:t>Soft Margins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299E4A-B866-4142-BA16-7AB9E496E93F}" type="slidenum">
              <a:rPr lang="en-US" altLang="zh-CN" sz="1200">
                <a:latin typeface="Times New Roman" pitchFamily="18" charset="0"/>
              </a:rPr>
              <a:pPr eaLnBrk="1" hangingPunct="1"/>
              <a:t>35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Gill Sans" charset="0"/>
                <a:cs typeface="Gill Sans" charset="0"/>
              </a:rPr>
              <a:t>Linear Classifiers</a:t>
            </a:r>
          </a:p>
        </p:txBody>
      </p:sp>
      <p:sp>
        <p:nvSpPr>
          <p:cNvPr id="14340" name="Line 5"/>
          <p:cNvSpPr>
            <a:spLocks noChangeShapeType="1"/>
          </p:cNvSpPr>
          <p:nvPr/>
        </p:nvSpPr>
        <p:spPr bwMode="auto">
          <a:xfrm>
            <a:off x="3124200" y="19812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41" name="Line 6"/>
          <p:cNvSpPr>
            <a:spLocks noChangeShapeType="1"/>
          </p:cNvSpPr>
          <p:nvPr/>
        </p:nvSpPr>
        <p:spPr bwMode="auto">
          <a:xfrm>
            <a:off x="3124200" y="43434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42" name="Line 7"/>
          <p:cNvSpPr>
            <a:spLocks noChangeShapeType="1"/>
          </p:cNvSpPr>
          <p:nvPr/>
        </p:nvSpPr>
        <p:spPr bwMode="auto">
          <a:xfrm flipV="1">
            <a:off x="3733800" y="1828800"/>
            <a:ext cx="15240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43" name="AutoShape 15"/>
          <p:cNvSpPr>
            <a:spLocks noChangeArrowheads="1"/>
          </p:cNvSpPr>
          <p:nvPr/>
        </p:nvSpPr>
        <p:spPr bwMode="auto">
          <a:xfrm>
            <a:off x="5105400" y="228600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44" name="AutoShape 17"/>
          <p:cNvSpPr>
            <a:spLocks noChangeArrowheads="1"/>
          </p:cNvSpPr>
          <p:nvPr/>
        </p:nvSpPr>
        <p:spPr bwMode="auto">
          <a:xfrm>
            <a:off x="4495800" y="304800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45" name="AutoShape 18"/>
          <p:cNvSpPr>
            <a:spLocks noChangeArrowheads="1"/>
          </p:cNvSpPr>
          <p:nvPr/>
        </p:nvSpPr>
        <p:spPr bwMode="auto">
          <a:xfrm>
            <a:off x="4876800" y="281940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46" name="AutoShape 19"/>
          <p:cNvSpPr>
            <a:spLocks noChangeArrowheads="1"/>
          </p:cNvSpPr>
          <p:nvPr/>
        </p:nvSpPr>
        <p:spPr bwMode="auto">
          <a:xfrm>
            <a:off x="4953000" y="259080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47" name="AutoShape 20"/>
          <p:cNvSpPr>
            <a:spLocks noChangeArrowheads="1"/>
          </p:cNvSpPr>
          <p:nvPr/>
        </p:nvSpPr>
        <p:spPr bwMode="auto">
          <a:xfrm>
            <a:off x="4495800" y="365760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48" name="AutoShape 21"/>
          <p:cNvSpPr>
            <a:spLocks noChangeArrowheads="1"/>
          </p:cNvSpPr>
          <p:nvPr/>
        </p:nvSpPr>
        <p:spPr bwMode="auto">
          <a:xfrm>
            <a:off x="4800600" y="320040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49" name="AutoShape 22"/>
          <p:cNvSpPr>
            <a:spLocks noChangeArrowheads="1"/>
          </p:cNvSpPr>
          <p:nvPr/>
        </p:nvSpPr>
        <p:spPr bwMode="auto">
          <a:xfrm>
            <a:off x="5410200" y="297180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50" name="AutoShape 23"/>
          <p:cNvSpPr>
            <a:spLocks noChangeArrowheads="1"/>
          </p:cNvSpPr>
          <p:nvPr/>
        </p:nvSpPr>
        <p:spPr bwMode="auto">
          <a:xfrm>
            <a:off x="5105400" y="3505200"/>
            <a:ext cx="128588" cy="128588"/>
          </a:xfrm>
          <a:prstGeom prst="flowChartSummingJunction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51" name="AutoShape 24"/>
          <p:cNvSpPr>
            <a:spLocks noChangeArrowheads="1"/>
          </p:cNvSpPr>
          <p:nvPr/>
        </p:nvSpPr>
        <p:spPr bwMode="auto">
          <a:xfrm>
            <a:off x="3886200" y="2819400"/>
            <a:ext cx="128588" cy="128588"/>
          </a:xfrm>
          <a:prstGeom prst="flowChartSummingJunction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52" name="AutoShape 25"/>
          <p:cNvSpPr>
            <a:spLocks noChangeArrowheads="1"/>
          </p:cNvSpPr>
          <p:nvPr/>
        </p:nvSpPr>
        <p:spPr bwMode="auto">
          <a:xfrm>
            <a:off x="4114800" y="2209800"/>
            <a:ext cx="128588" cy="128588"/>
          </a:xfrm>
          <a:prstGeom prst="flowChartSummingJunction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53" name="AutoShape 26"/>
          <p:cNvSpPr>
            <a:spLocks noChangeArrowheads="1"/>
          </p:cNvSpPr>
          <p:nvPr/>
        </p:nvSpPr>
        <p:spPr bwMode="auto">
          <a:xfrm>
            <a:off x="3505200" y="3200400"/>
            <a:ext cx="128588" cy="128588"/>
          </a:xfrm>
          <a:prstGeom prst="flowChartSummingJunction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54" name="AutoShape 27"/>
          <p:cNvSpPr>
            <a:spLocks noChangeArrowheads="1"/>
          </p:cNvSpPr>
          <p:nvPr/>
        </p:nvSpPr>
        <p:spPr bwMode="auto">
          <a:xfrm>
            <a:off x="4343400" y="2667000"/>
            <a:ext cx="128588" cy="128588"/>
          </a:xfrm>
          <a:prstGeom prst="flowChartSummingJunction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55" name="AutoShape 28"/>
          <p:cNvSpPr>
            <a:spLocks noChangeArrowheads="1"/>
          </p:cNvSpPr>
          <p:nvPr/>
        </p:nvSpPr>
        <p:spPr bwMode="auto">
          <a:xfrm>
            <a:off x="3657600" y="2590800"/>
            <a:ext cx="128588" cy="128588"/>
          </a:xfrm>
          <a:prstGeom prst="flowChartSummingJunction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56" name="AutoShape 29"/>
          <p:cNvSpPr>
            <a:spLocks noChangeArrowheads="1"/>
          </p:cNvSpPr>
          <p:nvPr/>
        </p:nvSpPr>
        <p:spPr bwMode="auto">
          <a:xfrm>
            <a:off x="4495800" y="2133600"/>
            <a:ext cx="128588" cy="128588"/>
          </a:xfrm>
          <a:prstGeom prst="flowChartSummingJunction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57" name="AutoShape 30"/>
          <p:cNvSpPr>
            <a:spLocks noChangeArrowheads="1"/>
          </p:cNvSpPr>
          <p:nvPr/>
        </p:nvSpPr>
        <p:spPr bwMode="auto">
          <a:xfrm>
            <a:off x="4038600" y="2590800"/>
            <a:ext cx="128588" cy="128588"/>
          </a:xfrm>
          <a:prstGeom prst="flowChartSummingJunction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4358" name="TextBox 1"/>
          <p:cNvSpPr txBox="1">
            <a:spLocks noChangeArrowheads="1"/>
          </p:cNvSpPr>
          <p:nvPr/>
        </p:nvSpPr>
        <p:spPr bwMode="auto">
          <a:xfrm>
            <a:off x="1066800" y="4876800"/>
            <a:ext cx="7086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zh-CN">
                <a:latin typeface="Gill Sans" charset="0"/>
              </a:rPr>
              <a:t>A simplest classification model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zh-CN">
                <a:latin typeface="Gill Sans" charset="0"/>
              </a:rPr>
              <a:t>Help to understand nonlinear models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zh-CN">
                <a:latin typeface="Gill Sans" charset="0"/>
              </a:rPr>
              <a:t>Arguably the most useful classification method!</a:t>
            </a:r>
          </a:p>
        </p:txBody>
      </p:sp>
    </p:spTree>
    <p:extLst>
      <p:ext uri="{BB962C8B-B14F-4D97-AF65-F5344CB8AC3E}">
        <p14:creationId xmlns:p14="http://schemas.microsoft.com/office/powerpoint/2010/main" val="33005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Arial" pitchFamily="34" charset="0"/>
                <a:cs typeface="Gill Sans" charset="0"/>
              </a:rPr>
              <a:t> </a:t>
            </a:r>
            <a:r>
              <a:rPr lang="en-US" altLang="zh-CN" smtClean="0">
                <a:latin typeface="Gill Sans" charset="0"/>
                <a:cs typeface="Gill Sans" charset="0"/>
              </a:rPr>
              <a:t>Linear Classifiers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3600" i="1">
                <a:latin typeface="Tahoma" pitchFamily="34" charset="0"/>
              </a:rPr>
              <a:t>f </a:t>
            </a:r>
            <a:r>
              <a:rPr lang="en-US" altLang="zh-CN" sz="2000">
                <a:latin typeface="Tahoma" pitchFamily="34" charset="0"/>
              </a:rPr>
              <a:t>        </a:t>
            </a: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i="1">
                <a:latin typeface="Tahoma" pitchFamily="34" charset="0"/>
              </a:rPr>
              <a:t>x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>
                <a:solidFill>
                  <a:srgbClr val="00CC00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3200">
                <a:latin typeface="Tahoma" pitchFamily="34" charset="0"/>
              </a:rPr>
              <a:t>y</a:t>
            </a:r>
            <a:r>
              <a:rPr lang="en-US" altLang="zh-CN" sz="3200" baseline="30000">
                <a:latin typeface="Tahoma" pitchFamily="34" charset="0"/>
              </a:rPr>
              <a:t>est</a:t>
            </a: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+1</a:t>
            </a:r>
          </a:p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-1</a:t>
            </a:r>
          </a:p>
        </p:txBody>
      </p:sp>
      <p:sp>
        <p:nvSpPr>
          <p:cNvPr id="20491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492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0495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496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497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498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499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0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1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2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3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4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5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6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7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8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09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0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1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2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3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4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5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6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7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8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19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0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1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2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3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4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5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6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7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8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0529" name="Text Box 49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itchFamily="34" charset="0"/>
              </a:rPr>
              <a:t>f</a:t>
            </a:r>
            <a:r>
              <a:rPr lang="en-US" altLang="zh-CN" sz="2000" i="1">
                <a:latin typeface="Tahoma" pitchFamily="34" charset="0"/>
              </a:rPr>
              <a:t>(</a:t>
            </a:r>
            <a:r>
              <a:rPr lang="en-US" altLang="zh-CN" sz="2000" b="1" i="1">
                <a:latin typeface="Tahoma" pitchFamily="34" charset="0"/>
              </a:rPr>
              <a:t>x</a:t>
            </a:r>
            <a:r>
              <a:rPr lang="en-US" altLang="zh-CN" sz="2000" i="1">
                <a:latin typeface="Tahoma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>
                <a:latin typeface="Tahoma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>
                <a:latin typeface="Tahoma" pitchFamily="34" charset="0"/>
              </a:rPr>
              <a:t>. x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 </a:t>
            </a:r>
            <a:r>
              <a:rPr lang="en-US" altLang="zh-CN" sz="2000" smtClean="0">
                <a:latin typeface="Tahoma" pitchFamily="34" charset="0"/>
              </a:rPr>
              <a:t>+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>
                <a:latin typeface="Tahoma" pitchFamily="34" charset="0"/>
              </a:rPr>
              <a:t>)</a:t>
            </a:r>
          </a:p>
        </p:txBody>
      </p:sp>
      <p:sp>
        <p:nvSpPr>
          <p:cNvPr id="20530" name="Text Box 50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itchFamily="34" charset="0"/>
            </a:endParaRPr>
          </a:p>
        </p:txBody>
      </p:sp>
      <p:sp>
        <p:nvSpPr>
          <p:cNvPr id="20531" name="Text Box 51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How would you classify this data?</a:t>
            </a:r>
          </a:p>
        </p:txBody>
      </p:sp>
    </p:spTree>
    <p:extLst>
      <p:ext uri="{BB962C8B-B14F-4D97-AF65-F5344CB8AC3E}">
        <p14:creationId xmlns:p14="http://schemas.microsoft.com/office/powerpoint/2010/main" val="13408072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Arial" pitchFamily="34" charset="0"/>
                <a:cs typeface="Gill Sans" charset="0"/>
              </a:rPr>
              <a:t> </a:t>
            </a:r>
            <a:r>
              <a:rPr lang="en-US" altLang="zh-CN" smtClean="0">
                <a:latin typeface="Gill Sans" charset="0"/>
                <a:cs typeface="Gill Sans" charset="0"/>
              </a:rPr>
              <a:t>Linear Classifiers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3600" i="1">
                <a:latin typeface="Tahoma" pitchFamily="34" charset="0"/>
              </a:rPr>
              <a:t>f </a:t>
            </a:r>
            <a:r>
              <a:rPr lang="en-US" altLang="zh-CN" sz="2000">
                <a:latin typeface="Tahoma" pitchFamily="34" charset="0"/>
              </a:rPr>
              <a:t>        </a:t>
            </a: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i="1">
                <a:latin typeface="Tahoma" pitchFamily="34" charset="0"/>
              </a:rPr>
              <a:t>x</a:t>
            </a: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>
                <a:solidFill>
                  <a:srgbClr val="00CC00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3200">
                <a:latin typeface="Tahoma" pitchFamily="34" charset="0"/>
              </a:rPr>
              <a:t>y</a:t>
            </a:r>
            <a:r>
              <a:rPr lang="en-US" altLang="zh-CN" sz="3200" baseline="30000">
                <a:latin typeface="Tahoma" pitchFamily="34" charset="0"/>
              </a:rPr>
              <a:t>est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+1</a:t>
            </a:r>
          </a:p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-1</a:t>
            </a:r>
          </a:p>
        </p:txBody>
      </p:sp>
      <p:sp>
        <p:nvSpPr>
          <p:cNvPr id="21515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16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519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0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1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2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3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4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5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6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7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8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29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0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1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2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3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4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5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6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7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8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39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0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1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2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3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4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5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6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7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8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49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50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51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52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553" name="Text Box 49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itchFamily="34" charset="0"/>
              </a:rPr>
              <a:t>f</a:t>
            </a:r>
            <a:r>
              <a:rPr lang="en-US" altLang="zh-CN" sz="2000" i="1">
                <a:latin typeface="Tahoma" pitchFamily="34" charset="0"/>
              </a:rPr>
              <a:t>(</a:t>
            </a:r>
            <a:r>
              <a:rPr lang="en-US" altLang="zh-CN" sz="2000" b="1" i="1">
                <a:latin typeface="Tahoma" pitchFamily="34" charset="0"/>
              </a:rPr>
              <a:t>x</a:t>
            </a:r>
            <a:r>
              <a:rPr lang="en-US" altLang="zh-CN" sz="2000" i="1">
                <a:latin typeface="Tahoma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>
                <a:latin typeface="Tahoma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>
                <a:latin typeface="Tahoma" pitchFamily="34" charset="0"/>
              </a:rPr>
              <a:t>. x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 </a:t>
            </a:r>
            <a:r>
              <a:rPr lang="en-US" altLang="zh-CN" sz="2000" smtClean="0">
                <a:latin typeface="Tahoma" pitchFamily="34" charset="0"/>
              </a:rPr>
              <a:t>+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>
                <a:latin typeface="Tahoma" pitchFamily="34" charset="0"/>
              </a:rPr>
              <a:t>)</a:t>
            </a:r>
          </a:p>
        </p:txBody>
      </p:sp>
      <p:sp>
        <p:nvSpPr>
          <p:cNvPr id="21554" name="Line 50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555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itchFamily="34" charset="0"/>
            </a:endParaRPr>
          </a:p>
        </p:txBody>
      </p:sp>
      <p:sp>
        <p:nvSpPr>
          <p:cNvPr id="21556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How would you classify this data?</a:t>
            </a:r>
          </a:p>
        </p:txBody>
      </p:sp>
    </p:spTree>
    <p:extLst>
      <p:ext uri="{BB962C8B-B14F-4D97-AF65-F5344CB8AC3E}">
        <p14:creationId xmlns:p14="http://schemas.microsoft.com/office/powerpoint/2010/main" val="6352875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Arial" pitchFamily="34" charset="0"/>
                <a:cs typeface="Gill Sans" charset="0"/>
              </a:rPr>
              <a:t> </a:t>
            </a:r>
            <a:r>
              <a:rPr lang="en-US" altLang="zh-CN" smtClean="0">
                <a:latin typeface="Gill Sans" charset="0"/>
                <a:cs typeface="Gill Sans" charset="0"/>
              </a:rPr>
              <a:t>Linear Classifiers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3600" i="1">
                <a:latin typeface="Tahoma" pitchFamily="34" charset="0"/>
              </a:rPr>
              <a:t>f </a:t>
            </a:r>
            <a:r>
              <a:rPr lang="en-US" altLang="zh-CN" sz="2000">
                <a:latin typeface="Tahoma" pitchFamily="34" charset="0"/>
              </a:rPr>
              <a:t>        </a:t>
            </a:r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i="1">
                <a:latin typeface="Tahoma" pitchFamily="34" charset="0"/>
              </a:rPr>
              <a:t>x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>
                <a:solidFill>
                  <a:srgbClr val="00CC00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3200">
                <a:latin typeface="Tahoma" pitchFamily="34" charset="0"/>
              </a:rPr>
              <a:t>y</a:t>
            </a:r>
            <a:r>
              <a:rPr lang="en-US" altLang="zh-CN" sz="3200" baseline="30000">
                <a:latin typeface="Tahoma" pitchFamily="34" charset="0"/>
              </a:rPr>
              <a:t>est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+1</a:t>
            </a:r>
          </a:p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-1</a:t>
            </a:r>
          </a:p>
        </p:txBody>
      </p:sp>
      <p:sp>
        <p:nvSpPr>
          <p:cNvPr id="22539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40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543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44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45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46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47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48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49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0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1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2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3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4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5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6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7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8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59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0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1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2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3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4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5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6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7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8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69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70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71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72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73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74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75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76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2577" name="Text Box 49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itchFamily="34" charset="0"/>
              </a:rPr>
              <a:t>f</a:t>
            </a:r>
            <a:r>
              <a:rPr lang="en-US" altLang="zh-CN" sz="2000" i="1">
                <a:latin typeface="Tahoma" pitchFamily="34" charset="0"/>
              </a:rPr>
              <a:t>(</a:t>
            </a:r>
            <a:r>
              <a:rPr lang="en-US" altLang="zh-CN" sz="2000" b="1" i="1">
                <a:latin typeface="Tahoma" pitchFamily="34" charset="0"/>
              </a:rPr>
              <a:t>x</a:t>
            </a:r>
            <a:r>
              <a:rPr lang="en-US" altLang="zh-CN" sz="2000" i="1">
                <a:latin typeface="Tahoma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>
                <a:latin typeface="Tahoma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>
                <a:latin typeface="Tahoma" pitchFamily="34" charset="0"/>
              </a:rPr>
              <a:t>. x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 </a:t>
            </a:r>
            <a:r>
              <a:rPr lang="en-US" altLang="zh-CN" sz="2000" smtClean="0">
                <a:latin typeface="Tahoma" pitchFamily="34" charset="0"/>
              </a:rPr>
              <a:t>+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>
                <a:latin typeface="Tahoma" pitchFamily="34" charset="0"/>
              </a:rPr>
              <a:t>)</a:t>
            </a:r>
          </a:p>
        </p:txBody>
      </p:sp>
      <p:sp>
        <p:nvSpPr>
          <p:cNvPr id="22578" name="Line 50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579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itchFamily="34" charset="0"/>
            </a:endParaRPr>
          </a:p>
        </p:txBody>
      </p:sp>
      <p:sp>
        <p:nvSpPr>
          <p:cNvPr id="22580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How would you classify this data?</a:t>
            </a:r>
          </a:p>
        </p:txBody>
      </p:sp>
    </p:spTree>
    <p:extLst>
      <p:ext uri="{BB962C8B-B14F-4D97-AF65-F5344CB8AC3E}">
        <p14:creationId xmlns:p14="http://schemas.microsoft.com/office/powerpoint/2010/main" val="2190015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Arial" pitchFamily="34" charset="0"/>
                <a:cs typeface="Gill Sans" charset="0"/>
              </a:rPr>
              <a:t> </a:t>
            </a:r>
            <a:r>
              <a:rPr lang="en-US" altLang="zh-CN" smtClean="0">
                <a:latin typeface="Gill Sans" charset="0"/>
                <a:cs typeface="Gill Sans" charset="0"/>
              </a:rPr>
              <a:t>Linear Classifiers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3600" i="1">
                <a:latin typeface="Tahoma" pitchFamily="34" charset="0"/>
              </a:rPr>
              <a:t>f </a:t>
            </a:r>
            <a:r>
              <a:rPr lang="en-US" altLang="zh-CN" sz="2000">
                <a:latin typeface="Tahoma" pitchFamily="34" charset="0"/>
              </a:rPr>
              <a:t>        </a:t>
            </a: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i="1">
                <a:latin typeface="Tahoma" pitchFamily="34" charset="0"/>
              </a:rPr>
              <a:t>x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>
                <a:solidFill>
                  <a:srgbClr val="00CC00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3200">
                <a:latin typeface="Tahoma" pitchFamily="34" charset="0"/>
              </a:rPr>
              <a:t>y</a:t>
            </a:r>
            <a:r>
              <a:rPr lang="en-US" altLang="zh-CN" sz="3200" baseline="30000">
                <a:latin typeface="Tahoma" pitchFamily="34" charset="0"/>
              </a:rPr>
              <a:t>est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+1</a:t>
            </a:r>
          </a:p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-1</a:t>
            </a:r>
          </a:p>
        </p:txBody>
      </p:sp>
      <p:sp>
        <p:nvSpPr>
          <p:cNvPr id="23563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64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3567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68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69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0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1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2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3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4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5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6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7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8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79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0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1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2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3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4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5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6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7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8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89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0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1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2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3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4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5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6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7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8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599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600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3601" name="Text Box 49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itchFamily="34" charset="0"/>
              </a:rPr>
              <a:t>f</a:t>
            </a:r>
            <a:r>
              <a:rPr lang="en-US" altLang="zh-CN" sz="2000" i="1">
                <a:latin typeface="Tahoma" pitchFamily="34" charset="0"/>
              </a:rPr>
              <a:t>(</a:t>
            </a:r>
            <a:r>
              <a:rPr lang="en-US" altLang="zh-CN" sz="2000" b="1" i="1">
                <a:latin typeface="Tahoma" pitchFamily="34" charset="0"/>
              </a:rPr>
              <a:t>x</a:t>
            </a:r>
            <a:r>
              <a:rPr lang="en-US" altLang="zh-CN" sz="2000" i="1">
                <a:latin typeface="Tahoma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>
                <a:latin typeface="Tahoma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>
                <a:latin typeface="Tahoma" pitchFamily="34" charset="0"/>
              </a:rPr>
              <a:t>. x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 </a:t>
            </a:r>
            <a:r>
              <a:rPr lang="en-US" altLang="zh-CN" sz="2000" smtClean="0">
                <a:latin typeface="Tahoma" pitchFamily="34" charset="0"/>
              </a:rPr>
              <a:t>+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>
                <a:latin typeface="Tahoma" pitchFamily="34" charset="0"/>
              </a:rPr>
              <a:t>)</a:t>
            </a:r>
          </a:p>
        </p:txBody>
      </p:sp>
      <p:sp>
        <p:nvSpPr>
          <p:cNvPr id="23602" name="Line 50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3603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itchFamily="34" charset="0"/>
            </a:endParaRPr>
          </a:p>
        </p:txBody>
      </p:sp>
      <p:sp>
        <p:nvSpPr>
          <p:cNvPr id="23604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How would you classify this data?</a:t>
            </a:r>
          </a:p>
        </p:txBody>
      </p:sp>
    </p:spTree>
    <p:extLst>
      <p:ext uri="{BB962C8B-B14F-4D97-AF65-F5344CB8AC3E}">
        <p14:creationId xmlns:p14="http://schemas.microsoft.com/office/powerpoint/2010/main" val="1896256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Possible approaches to classification</a:t>
            </a:r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600200"/>
            <a:ext cx="8153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smtClean="0"/>
              <a:t>Generative approach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/>
              <a:t>separately model class-conditional densities and priors, then evaluate posterior probabilities using Bayesian theorem</a:t>
            </a:r>
          </a:p>
          <a:p>
            <a:pPr lvl="1">
              <a:lnSpc>
                <a:spcPct val="90000"/>
              </a:lnSpc>
            </a:pPr>
            <a:endParaRPr lang="en-US" altLang="zh-CN" sz="2000" smtClean="0"/>
          </a:p>
          <a:p>
            <a:pPr lvl="1">
              <a:lnSpc>
                <a:spcPct val="90000"/>
              </a:lnSpc>
            </a:pPr>
            <a:r>
              <a:rPr lang="en-US" altLang="zh-CN" sz="2000" smtClean="0"/>
              <a:t>explain the input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/>
              <a:t>if we randomly sample from the probability model, we can generate a sample of possible observed data</a:t>
            </a:r>
          </a:p>
          <a:p>
            <a:pPr lvl="1">
              <a:lnSpc>
                <a:spcPct val="90000"/>
              </a:lnSpc>
            </a:pPr>
            <a:endParaRPr lang="en-US" altLang="zh-CN" sz="2000" smtClean="0"/>
          </a:p>
          <a:p>
            <a:pPr lvl="1">
              <a:lnSpc>
                <a:spcPct val="90000"/>
              </a:lnSpc>
            </a:pPr>
            <a:endParaRPr lang="en-US" altLang="zh-CN" sz="2000" smtClean="0"/>
          </a:p>
          <a:p>
            <a:pPr>
              <a:lnSpc>
                <a:spcPct val="90000"/>
              </a:lnSpc>
            </a:pPr>
            <a:r>
              <a:rPr lang="en-GB" altLang="zh-CN" sz="2400" smtClean="0">
                <a:solidFill>
                  <a:srgbClr val="FF0000"/>
                </a:solidFill>
              </a:rPr>
              <a:t>Discriminative approaches</a:t>
            </a:r>
            <a:endParaRPr lang="en-US" altLang="zh-CN" sz="2400" smtClean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CN" sz="2000" smtClean="0"/>
              <a:t>model posterior probabilities directly : f(x)=p(y|x)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/>
              <a:t>make a decision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/>
              <a:t>just predict class label (no inference stage)</a:t>
            </a:r>
            <a:endParaRPr lang="en-US" altLang="zh-CN" sz="200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491682"/>
              </p:ext>
            </p:extLst>
          </p:nvPr>
        </p:nvGraphicFramePr>
        <p:xfrm>
          <a:off x="6327195" y="2348880"/>
          <a:ext cx="2277565" cy="792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Equation" r:id="rId3" imgW="1688760" imgH="419040" progId="Equation.DSMT4">
                  <p:embed/>
                </p:oleObj>
              </mc:Choice>
              <mc:Fallback>
                <p:oleObj name="Equation" r:id="rId3" imgW="168876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195" y="2348880"/>
                        <a:ext cx="2277565" cy="792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6327195" y="5301208"/>
            <a:ext cx="2448272" cy="1520578"/>
            <a:chOff x="768" y="2928"/>
            <a:chExt cx="1536" cy="960"/>
          </a:xfrm>
        </p:grpSpPr>
        <p:pic>
          <p:nvPicPr>
            <p:cNvPr id="8" name="Picture 5" descr="quer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3437"/>
              <a:ext cx="480" cy="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query-f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928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7" descr="query-f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928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query-i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3408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 descr="query-i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3408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MRF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88224" y="3573015"/>
            <a:ext cx="2277100" cy="15252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7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Arial" pitchFamily="34" charset="0"/>
                <a:cs typeface="Gill Sans" charset="0"/>
              </a:rPr>
              <a:t> </a:t>
            </a:r>
            <a:r>
              <a:rPr lang="en-US" altLang="zh-CN" smtClean="0">
                <a:latin typeface="Gill Sans" charset="0"/>
                <a:cs typeface="Gill Sans" charset="0"/>
              </a:rPr>
              <a:t>Linear Classifiers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3600" i="1">
                <a:latin typeface="Tahoma" pitchFamily="34" charset="0"/>
              </a:rPr>
              <a:t>f </a:t>
            </a:r>
            <a:r>
              <a:rPr lang="en-US" altLang="zh-CN" sz="2000">
                <a:latin typeface="Tahoma" pitchFamily="34" charset="0"/>
              </a:rPr>
              <a:t>        </a:t>
            </a:r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i="1">
                <a:latin typeface="Tahoma" pitchFamily="34" charset="0"/>
              </a:rPr>
              <a:t>x</a:t>
            </a: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>
                <a:solidFill>
                  <a:srgbClr val="00CC00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3200">
                <a:latin typeface="Tahoma" pitchFamily="34" charset="0"/>
              </a:rPr>
              <a:t>y</a:t>
            </a:r>
            <a:r>
              <a:rPr lang="en-US" altLang="zh-CN" sz="3200" baseline="30000">
                <a:latin typeface="Tahoma" pitchFamily="34" charset="0"/>
              </a:rPr>
              <a:t>est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+1</a:t>
            </a:r>
          </a:p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-1</a:t>
            </a:r>
          </a:p>
        </p:txBody>
      </p:sp>
      <p:sp>
        <p:nvSpPr>
          <p:cNvPr id="24587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88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591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92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93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94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95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96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97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98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599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0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1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2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3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4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5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6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7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8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09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0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1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2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3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4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5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6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7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8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19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20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21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22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23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24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4625" name="Text Box 49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itchFamily="34" charset="0"/>
              </a:rPr>
              <a:t>f</a:t>
            </a:r>
            <a:r>
              <a:rPr lang="en-US" altLang="zh-CN" sz="2000" i="1">
                <a:latin typeface="Tahoma" pitchFamily="34" charset="0"/>
              </a:rPr>
              <a:t>(</a:t>
            </a:r>
            <a:r>
              <a:rPr lang="en-US" altLang="zh-CN" sz="2000" b="1" i="1">
                <a:latin typeface="Tahoma" pitchFamily="34" charset="0"/>
              </a:rPr>
              <a:t>x</a:t>
            </a:r>
            <a:r>
              <a:rPr lang="en-US" altLang="zh-CN" sz="2000" i="1">
                <a:latin typeface="Tahoma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>
                <a:latin typeface="Tahoma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>
                <a:latin typeface="Tahoma" pitchFamily="34" charset="0"/>
              </a:rPr>
              <a:t>. x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 </a:t>
            </a:r>
            <a:r>
              <a:rPr lang="en-US" altLang="zh-CN" sz="2000" smtClean="0">
                <a:latin typeface="Tahoma" pitchFamily="34" charset="0"/>
              </a:rPr>
              <a:t>+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>
                <a:latin typeface="Tahoma" pitchFamily="34" charset="0"/>
              </a:rPr>
              <a:t>)</a:t>
            </a:r>
          </a:p>
        </p:txBody>
      </p:sp>
      <p:sp>
        <p:nvSpPr>
          <p:cNvPr id="24626" name="Line 50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627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itchFamily="34" charset="0"/>
            </a:endParaRPr>
          </a:p>
        </p:txBody>
      </p:sp>
      <p:sp>
        <p:nvSpPr>
          <p:cNvPr id="24628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Any of these would be fine..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itchFamily="34" charset="0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..but which is best?</a:t>
            </a:r>
          </a:p>
        </p:txBody>
      </p:sp>
      <p:sp>
        <p:nvSpPr>
          <p:cNvPr id="24629" name="Line 53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630" name="Line 54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631" name="Line 55"/>
          <p:cNvSpPr>
            <a:spLocks noChangeShapeType="1"/>
          </p:cNvSpPr>
          <p:nvPr/>
        </p:nvSpPr>
        <p:spPr bwMode="auto">
          <a:xfrm flipV="1">
            <a:off x="2057400" y="2438400"/>
            <a:ext cx="4800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632" name="Line 56"/>
          <p:cNvSpPr>
            <a:spLocks noChangeShapeType="1"/>
          </p:cNvSpPr>
          <p:nvPr/>
        </p:nvSpPr>
        <p:spPr bwMode="auto">
          <a:xfrm flipV="1">
            <a:off x="2438400" y="2209800"/>
            <a:ext cx="38100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633" name="Line 57"/>
          <p:cNvSpPr>
            <a:spLocks noChangeShapeType="1"/>
          </p:cNvSpPr>
          <p:nvPr/>
        </p:nvSpPr>
        <p:spPr bwMode="auto">
          <a:xfrm flipV="1">
            <a:off x="2362200" y="1905000"/>
            <a:ext cx="38862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634" name="Line 58"/>
          <p:cNvSpPr>
            <a:spLocks noChangeShapeType="1"/>
          </p:cNvSpPr>
          <p:nvPr/>
        </p:nvSpPr>
        <p:spPr bwMode="auto">
          <a:xfrm flipV="1">
            <a:off x="2590800" y="1752600"/>
            <a:ext cx="34290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635" name="Line 59"/>
          <p:cNvSpPr>
            <a:spLocks noChangeShapeType="1"/>
          </p:cNvSpPr>
          <p:nvPr/>
        </p:nvSpPr>
        <p:spPr bwMode="auto">
          <a:xfrm flipV="1">
            <a:off x="2819400" y="2133600"/>
            <a:ext cx="2743200" cy="3505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636" name="Line 60"/>
          <p:cNvSpPr>
            <a:spLocks noChangeShapeType="1"/>
          </p:cNvSpPr>
          <p:nvPr/>
        </p:nvSpPr>
        <p:spPr bwMode="auto">
          <a:xfrm flipV="1">
            <a:off x="2362200" y="2209800"/>
            <a:ext cx="41148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0704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 rot="-4217956">
            <a:off x="1205707" y="4075906"/>
            <a:ext cx="5562600" cy="1587"/>
            <a:chOff x="960" y="3888"/>
            <a:chExt cx="3504" cy="0"/>
          </a:xfrm>
        </p:grpSpPr>
        <p:sp>
          <p:nvSpPr>
            <p:cNvPr id="25653" name="Line 3"/>
            <p:cNvSpPr>
              <a:spLocks noChangeShapeType="1"/>
            </p:cNvSpPr>
            <p:nvPr/>
          </p:nvSpPr>
          <p:spPr bwMode="auto">
            <a:xfrm>
              <a:off x="-1726431" y="-1300427378"/>
              <a:ext cx="3408" cy="0"/>
            </a:xfrm>
            <a:prstGeom prst="line">
              <a:avLst/>
            </a:prstGeom>
            <a:noFill/>
            <a:ln w="1047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54" name="Line 4"/>
            <p:cNvSpPr>
              <a:spLocks noChangeShapeType="1"/>
            </p:cNvSpPr>
            <p:nvPr/>
          </p:nvSpPr>
          <p:spPr bwMode="auto">
            <a:xfrm>
              <a:off x="-1726463" y="-1300355639"/>
              <a:ext cx="35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Gill Sans" charset="0"/>
                <a:cs typeface="Gill Sans" charset="0"/>
              </a:rPr>
              <a:t>Classifier Margin</a:t>
            </a:r>
          </a:p>
        </p:txBody>
      </p:sp>
      <p:sp>
        <p:nvSpPr>
          <p:cNvPr id="25604" name="Rectangle 6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3600" i="1">
                <a:latin typeface="Tahoma" pitchFamily="34" charset="0"/>
              </a:rPr>
              <a:t>f </a:t>
            </a:r>
            <a:r>
              <a:rPr lang="en-US" altLang="zh-CN" sz="2000">
                <a:latin typeface="Tahoma" pitchFamily="34" charset="0"/>
              </a:rPr>
              <a:t>        </a:t>
            </a:r>
          </a:p>
        </p:txBody>
      </p:sp>
      <p:sp>
        <p:nvSpPr>
          <p:cNvPr id="25605" name="Line 7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i="1">
                <a:latin typeface="Tahoma" pitchFamily="34" charset="0"/>
              </a:rPr>
              <a:t>x</a:t>
            </a:r>
          </a:p>
        </p:txBody>
      </p:sp>
      <p:sp>
        <p:nvSpPr>
          <p:cNvPr id="25607" name="Line 9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608" name="Text Box 10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>
                <a:solidFill>
                  <a:srgbClr val="00CC00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5609" name="Line 11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610" name="Text Box 12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3200">
                <a:latin typeface="Tahoma" pitchFamily="34" charset="0"/>
              </a:rPr>
              <a:t>y</a:t>
            </a:r>
            <a:r>
              <a:rPr lang="en-US" altLang="zh-CN" sz="3200" baseline="30000">
                <a:latin typeface="Tahoma" pitchFamily="34" charset="0"/>
              </a:rPr>
              <a:t>est</a:t>
            </a:r>
          </a:p>
        </p:txBody>
      </p:sp>
      <p:sp>
        <p:nvSpPr>
          <p:cNvPr id="25611" name="Text Box 13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+1</a:t>
            </a:r>
          </a:p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-1</a:t>
            </a:r>
          </a:p>
        </p:txBody>
      </p:sp>
      <p:sp>
        <p:nvSpPr>
          <p:cNvPr id="25612" name="Oval 14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13" name="Oval 15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14" name="Line 16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615" name="Line 17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5616" name="Oval 18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17" name="Oval 19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18" name="Oval 20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19" name="Oval 21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0" name="Oval 22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1" name="Oval 23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2" name="Oval 24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3" name="Oval 25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4" name="Oval 26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5" name="Oval 27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6" name="Oval 28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7" name="Oval 29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8" name="Oval 30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29" name="Oval 31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0" name="Oval 32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1" name="Oval 33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2" name="Oval 34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3" name="Oval 35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4" name="Oval 36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5" name="Oval 37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6" name="Oval 38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7" name="Oval 39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8" name="Oval 40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39" name="Oval 41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0" name="Oval 42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1" name="Oval 43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2" name="Oval 44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3" name="Oval 45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4" name="Oval 46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5" name="Oval 47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6" name="Oval 48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7" name="Oval 49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8" name="Oval 50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49" name="Oval 51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5650" name="Text Box 52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itchFamily="34" charset="0"/>
              </a:rPr>
              <a:t>f</a:t>
            </a:r>
            <a:r>
              <a:rPr lang="en-US" altLang="zh-CN" sz="2000" i="1">
                <a:latin typeface="Tahoma" pitchFamily="34" charset="0"/>
              </a:rPr>
              <a:t>(</a:t>
            </a:r>
            <a:r>
              <a:rPr lang="en-US" altLang="zh-CN" sz="2000" b="1" i="1">
                <a:latin typeface="Tahoma" pitchFamily="34" charset="0"/>
              </a:rPr>
              <a:t>x</a:t>
            </a:r>
            <a:r>
              <a:rPr lang="en-US" altLang="zh-CN" sz="2000" i="1">
                <a:latin typeface="Tahoma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>
                <a:latin typeface="Tahoma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>
                <a:latin typeface="Tahoma" pitchFamily="34" charset="0"/>
              </a:rPr>
              <a:t>. x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 </a:t>
            </a:r>
            <a:r>
              <a:rPr lang="en-US" altLang="zh-CN" sz="2000" smtClean="0">
                <a:latin typeface="Tahoma" pitchFamily="34" charset="0"/>
              </a:rPr>
              <a:t>+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>
                <a:latin typeface="Tahoma" pitchFamily="34" charset="0"/>
              </a:rPr>
              <a:t>)</a:t>
            </a:r>
          </a:p>
        </p:txBody>
      </p:sp>
      <p:sp>
        <p:nvSpPr>
          <p:cNvPr id="2565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itchFamily="34" charset="0"/>
            </a:endParaRPr>
          </a:p>
        </p:txBody>
      </p:sp>
      <p:sp>
        <p:nvSpPr>
          <p:cNvPr id="25652" name="Text Box 54"/>
          <p:cNvSpPr txBox="1">
            <a:spLocks noChangeArrowheads="1"/>
          </p:cNvSpPr>
          <p:nvPr/>
        </p:nvSpPr>
        <p:spPr bwMode="auto">
          <a:xfrm>
            <a:off x="6400800" y="2286000"/>
            <a:ext cx="27432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latin typeface="Tahoma" pitchFamily="34" charset="0"/>
              </a:rPr>
              <a:t>Define the </a:t>
            </a:r>
            <a:r>
              <a:rPr lang="en-US" altLang="zh-CN">
                <a:solidFill>
                  <a:srgbClr val="FF0000"/>
                </a:solidFill>
                <a:latin typeface="Tahoma" pitchFamily="34" charset="0"/>
              </a:rPr>
              <a:t>margin</a:t>
            </a:r>
            <a:r>
              <a:rPr lang="en-US" altLang="zh-CN">
                <a:latin typeface="Tahoma" pitchFamily="34" charset="0"/>
              </a:rPr>
              <a:t> of a linear classifier as the width that the boundary could be increased by before hitting a datapoint.</a:t>
            </a:r>
          </a:p>
        </p:txBody>
      </p:sp>
      <p:sp>
        <p:nvSpPr>
          <p:cNvPr id="57" name="Line 50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8" name="Line 50"/>
          <p:cNvSpPr>
            <a:spLocks noChangeShapeType="1"/>
          </p:cNvSpPr>
          <p:nvPr/>
        </p:nvSpPr>
        <p:spPr bwMode="auto">
          <a:xfrm flipV="1">
            <a:off x="2351087" y="2390548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 flipV="1">
            <a:off x="2286000" y="22860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8786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 rot="-3472419">
            <a:off x="1239838" y="4076700"/>
            <a:ext cx="5410200" cy="0"/>
          </a:xfrm>
          <a:prstGeom prst="line">
            <a:avLst/>
          </a:prstGeom>
          <a:noFill/>
          <a:ln w="3619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 rot="-3472419">
            <a:off x="1163638" y="4076700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40080" cy="6858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Gill Sans" charset="0"/>
                <a:cs typeface="Gill Sans" charset="0"/>
              </a:rPr>
              <a:t>Maximum Margin and why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+1</a:t>
            </a:r>
          </a:p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-1</a:t>
            </a:r>
          </a:p>
        </p:txBody>
      </p:sp>
      <p:sp>
        <p:nvSpPr>
          <p:cNvPr id="26637" name="Oval 13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38" name="Oval 14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6641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42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43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44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45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46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47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48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49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0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1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2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3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4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5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6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7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8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59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0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1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2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3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4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5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6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7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8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69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70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71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72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73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74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6676" name="Text Box 52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itchFamily="34" charset="0"/>
            </a:endParaRPr>
          </a:p>
        </p:txBody>
      </p:sp>
      <p:sp>
        <p:nvSpPr>
          <p:cNvPr id="26677" name="Text Box 53"/>
          <p:cNvSpPr txBox="1">
            <a:spLocks noChangeArrowheads="1"/>
          </p:cNvSpPr>
          <p:nvPr/>
        </p:nvSpPr>
        <p:spPr bwMode="auto">
          <a:xfrm>
            <a:off x="6400800" y="2286000"/>
            <a:ext cx="27432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latin typeface="Tahoma" pitchFamily="34" charset="0"/>
              </a:rPr>
              <a:t>The </a:t>
            </a:r>
            <a:r>
              <a:rPr lang="en-US" altLang="zh-CN">
                <a:solidFill>
                  <a:srgbClr val="FF0000"/>
                </a:solidFill>
                <a:latin typeface="Tahoma" pitchFamily="34" charset="0"/>
              </a:rPr>
              <a:t>maximum margin linear classifier </a:t>
            </a:r>
            <a:r>
              <a:rPr lang="en-US" altLang="zh-CN">
                <a:latin typeface="Tahoma" pitchFamily="34" charset="0"/>
              </a:rPr>
              <a:t>is the linear classifier with maximum margin</a:t>
            </a:r>
            <a:r>
              <a:rPr lang="en-US" altLang="zh-CN" smtClean="0">
                <a:latin typeface="Tahoma" pitchFamily="34" charset="0"/>
              </a:rPr>
              <a:t>.</a:t>
            </a:r>
            <a:endParaRPr lang="en-US" altLang="zh-CN">
              <a:latin typeface="Tahoma" pitchFamily="34" charset="0"/>
            </a:endParaRPr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146875" y="3309719"/>
            <a:ext cx="4968875" cy="34734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sz="2000">
                <a:latin typeface="Tahoma" pitchFamily="34" charset="0"/>
              </a:rPr>
              <a:t>Intuitively this feels safest. 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sz="2000">
                <a:latin typeface="Tahoma" pitchFamily="34" charset="0"/>
              </a:rPr>
              <a:t>If we</a:t>
            </a:r>
            <a:r>
              <a:rPr lang="ja-JP" altLang="en-US" sz="2000"/>
              <a:t>’</a:t>
            </a:r>
            <a:r>
              <a:rPr lang="en-US" altLang="ja-JP" sz="2000">
                <a:latin typeface="Tahoma" pitchFamily="34" charset="0"/>
              </a:rPr>
              <a:t>ve made a small error in the location of the boundary this gives us least chance of causing a misclassification.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sz="2000">
                <a:latin typeface="Tahoma" pitchFamily="34" charset="0"/>
              </a:rPr>
              <a:t>It also helps generalization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sz="2000">
                <a:latin typeface="Tahoma" pitchFamily="34" charset="0"/>
              </a:rPr>
              <a:t>There</a:t>
            </a:r>
            <a:r>
              <a:rPr lang="ja-JP" altLang="en-US" sz="2000"/>
              <a:t>’</a:t>
            </a:r>
            <a:r>
              <a:rPr lang="en-US" altLang="ja-JP" sz="2000">
                <a:latin typeface="Tahoma" pitchFamily="34" charset="0"/>
              </a:rPr>
              <a:t>s some theory that this is a good thing.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sz="2000">
                <a:latin typeface="Tahoma" pitchFamily="34" charset="0"/>
              </a:rPr>
              <a:t>Empirically it works very very well.</a:t>
            </a:r>
          </a:p>
        </p:txBody>
      </p:sp>
    </p:spTree>
    <p:extLst>
      <p:ext uri="{BB962C8B-B14F-4D97-AF65-F5344CB8AC3E}">
        <p14:creationId xmlns:p14="http://schemas.microsoft.com/office/powerpoint/2010/main" val="38749125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latin typeface="Gill Sans" charset="0"/>
                <a:cs typeface="Gill Sans" charset="0"/>
              </a:rPr>
              <a:t>Computing the margin width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4572000"/>
            <a:ext cx="7315200" cy="1752600"/>
          </a:xfrm>
        </p:spPr>
        <p:txBody>
          <a:bodyPr/>
          <a:lstStyle/>
          <a:p>
            <a:r>
              <a:rPr lang="en-US" altLang="zh-CN" sz="2400" smtClean="0">
                <a:latin typeface="Arial" pitchFamily="34" charset="0"/>
                <a:cs typeface="Gill Sans" charset="0"/>
              </a:rPr>
              <a:t>Plus-plane   =    </a:t>
            </a:r>
            <a:r>
              <a:rPr lang="en-US" altLang="zh-CN" sz="2400" i="1" smtClean="0">
                <a:latin typeface="Arial" pitchFamily="34" charset="0"/>
                <a:cs typeface="Gill Sans" charset="0"/>
              </a:rPr>
              <a:t>{ </a:t>
            </a:r>
            <a:r>
              <a:rPr lang="en-US" altLang="zh-CN" sz="2400" b="1" i="1" smtClean="0">
                <a:latin typeface="Arial" pitchFamily="34" charset="0"/>
                <a:cs typeface="Gill Sans" charset="0"/>
              </a:rPr>
              <a:t>x</a:t>
            </a:r>
            <a:r>
              <a:rPr lang="en-US" altLang="zh-CN" sz="2400" i="1" smtClean="0">
                <a:latin typeface="Arial" pitchFamily="34" charset="0"/>
                <a:cs typeface="Gill Sans" charset="0"/>
              </a:rPr>
              <a:t> : </a:t>
            </a:r>
            <a:r>
              <a:rPr lang="en-US" altLang="zh-CN" sz="2400" b="1" i="1" smtClean="0">
                <a:latin typeface="Arial" pitchFamily="34" charset="0"/>
                <a:cs typeface="Gill Sans" charset="0"/>
              </a:rPr>
              <a:t>w</a:t>
            </a:r>
            <a:r>
              <a:rPr lang="en-US" altLang="zh-CN" sz="2400" i="1" smtClean="0">
                <a:latin typeface="Arial" pitchFamily="34" charset="0"/>
                <a:cs typeface="Gill Sans" charset="0"/>
              </a:rPr>
              <a:t> . </a:t>
            </a:r>
            <a:r>
              <a:rPr lang="en-US" altLang="zh-CN" sz="2400" b="1" i="1" smtClean="0">
                <a:latin typeface="Arial" pitchFamily="34" charset="0"/>
                <a:cs typeface="Gill Sans" charset="0"/>
              </a:rPr>
              <a:t>x</a:t>
            </a:r>
            <a:r>
              <a:rPr lang="en-US" altLang="zh-CN" sz="2400" i="1" smtClean="0">
                <a:latin typeface="Arial" pitchFamily="34" charset="0"/>
                <a:cs typeface="Gill Sans" charset="0"/>
              </a:rPr>
              <a:t> + b = +1 }</a:t>
            </a:r>
          </a:p>
          <a:p>
            <a:r>
              <a:rPr lang="en-US" altLang="zh-CN" sz="2400" smtClean="0">
                <a:latin typeface="Arial" pitchFamily="34" charset="0"/>
                <a:cs typeface="Gill Sans" charset="0"/>
              </a:rPr>
              <a:t>Minus-plane =   </a:t>
            </a:r>
            <a:r>
              <a:rPr lang="en-US" altLang="zh-CN" sz="2400" i="1" smtClean="0">
                <a:latin typeface="Arial" pitchFamily="34" charset="0"/>
                <a:cs typeface="Gill Sans" charset="0"/>
              </a:rPr>
              <a:t>{ </a:t>
            </a:r>
            <a:r>
              <a:rPr lang="en-US" altLang="zh-CN" sz="2400" b="1" i="1" smtClean="0">
                <a:latin typeface="Arial" pitchFamily="34" charset="0"/>
                <a:cs typeface="Gill Sans" charset="0"/>
              </a:rPr>
              <a:t>x</a:t>
            </a:r>
            <a:r>
              <a:rPr lang="en-US" altLang="zh-CN" sz="2400" i="1" smtClean="0">
                <a:latin typeface="Arial" pitchFamily="34" charset="0"/>
                <a:cs typeface="Gill Sans" charset="0"/>
              </a:rPr>
              <a:t> : </a:t>
            </a:r>
            <a:r>
              <a:rPr lang="en-US" altLang="zh-CN" sz="2400" b="1" i="1" smtClean="0">
                <a:latin typeface="Arial" pitchFamily="34" charset="0"/>
                <a:cs typeface="Gill Sans" charset="0"/>
              </a:rPr>
              <a:t>w</a:t>
            </a:r>
            <a:r>
              <a:rPr lang="en-US" altLang="zh-CN" sz="2400" i="1" smtClean="0">
                <a:latin typeface="Arial" pitchFamily="34" charset="0"/>
                <a:cs typeface="Gill Sans" charset="0"/>
              </a:rPr>
              <a:t> . </a:t>
            </a:r>
            <a:r>
              <a:rPr lang="en-US" altLang="zh-CN" sz="2400" b="1" i="1" smtClean="0">
                <a:latin typeface="Arial" pitchFamily="34" charset="0"/>
                <a:cs typeface="Gill Sans" charset="0"/>
              </a:rPr>
              <a:t>x</a:t>
            </a:r>
            <a:r>
              <a:rPr lang="en-US" altLang="zh-CN" sz="2400" i="1" smtClean="0">
                <a:latin typeface="Arial" pitchFamily="34" charset="0"/>
                <a:cs typeface="Gill Sans" charset="0"/>
              </a:rPr>
              <a:t> + b = -1 }</a:t>
            </a:r>
          </a:p>
          <a:p>
            <a:r>
              <a:rPr lang="en-US" altLang="zh-CN" sz="2400" smtClean="0">
                <a:latin typeface="Arial" pitchFamily="34" charset="0"/>
                <a:cs typeface="Gill Sans" charset="0"/>
              </a:rPr>
              <a:t>Margin M=</a:t>
            </a:r>
          </a:p>
        </p:txBody>
      </p:sp>
      <p:sp>
        <p:nvSpPr>
          <p:cNvPr id="73732" name="Line 4"/>
          <p:cNvSpPr>
            <a:spLocks noChangeShapeType="1"/>
          </p:cNvSpPr>
          <p:nvPr/>
        </p:nvSpPr>
        <p:spPr bwMode="auto">
          <a:xfrm rot="-23199335">
            <a:off x="2292350" y="1709738"/>
            <a:ext cx="2971800" cy="0"/>
          </a:xfrm>
          <a:prstGeom prst="line">
            <a:avLst/>
          </a:prstGeom>
          <a:noFill/>
          <a:ln w="12700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6" name="Line 5"/>
          <p:cNvSpPr>
            <a:spLocks noChangeShapeType="1"/>
          </p:cNvSpPr>
          <p:nvPr/>
        </p:nvSpPr>
        <p:spPr bwMode="auto">
          <a:xfrm rot="-1599335">
            <a:off x="2438400" y="200025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7" name="Line 6"/>
          <p:cNvSpPr>
            <a:spLocks noChangeShapeType="1"/>
          </p:cNvSpPr>
          <p:nvPr/>
        </p:nvSpPr>
        <p:spPr bwMode="auto">
          <a:xfrm rot="-1599335">
            <a:off x="2582863" y="2289175"/>
            <a:ext cx="2971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 rot="-1586986">
            <a:off x="1752600" y="1219200"/>
            <a:ext cx="3048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ja-JP" altLang="en-US" sz="2000">
                <a:solidFill>
                  <a:srgbClr val="00664D"/>
                </a:solidFill>
              </a:rPr>
              <a:t>“</a:t>
            </a:r>
            <a:r>
              <a:rPr lang="en-US" altLang="ja-JP" sz="2000">
                <a:solidFill>
                  <a:srgbClr val="00664D"/>
                </a:solidFill>
                <a:latin typeface="Tahoma" pitchFamily="34" charset="0"/>
              </a:rPr>
              <a:t>Predict Class = +1</a:t>
            </a:r>
            <a:r>
              <a:rPr lang="ja-JP" altLang="en-US" sz="2000">
                <a:solidFill>
                  <a:srgbClr val="00664D"/>
                </a:solidFill>
              </a:rPr>
              <a:t>”</a:t>
            </a:r>
            <a:r>
              <a:rPr lang="en-US" altLang="ja-JP" sz="2000">
                <a:solidFill>
                  <a:srgbClr val="00664D"/>
                </a:solidFill>
                <a:latin typeface="Tahoma" pitchFamily="34" charset="0"/>
              </a:rPr>
              <a:t> zone</a:t>
            </a:r>
            <a:endParaRPr lang="en-US" altLang="zh-CN" sz="2000">
              <a:solidFill>
                <a:srgbClr val="00664D"/>
              </a:solidFill>
              <a:latin typeface="Tahoma" pitchFamily="34" charset="0"/>
            </a:endParaRPr>
          </a:p>
        </p:txBody>
      </p:sp>
      <p:sp>
        <p:nvSpPr>
          <p:cNvPr id="5129" name="Text Box 8"/>
          <p:cNvSpPr txBox="1">
            <a:spLocks noChangeArrowheads="1"/>
          </p:cNvSpPr>
          <p:nvPr/>
        </p:nvSpPr>
        <p:spPr bwMode="auto">
          <a:xfrm rot="-1586986">
            <a:off x="2747963" y="2282825"/>
            <a:ext cx="2887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ja-JP" altLang="en-US" sz="2000">
                <a:solidFill>
                  <a:srgbClr val="FF0000"/>
                </a:solidFill>
              </a:rPr>
              <a:t>“</a:t>
            </a:r>
            <a:r>
              <a:rPr lang="en-US" altLang="ja-JP" sz="2000">
                <a:solidFill>
                  <a:srgbClr val="FF0000"/>
                </a:solidFill>
                <a:latin typeface="Tahoma" pitchFamily="34" charset="0"/>
              </a:rPr>
              <a:t>Predict Class = -1</a:t>
            </a:r>
            <a:r>
              <a:rPr lang="ja-JP" altLang="en-US" sz="2000">
                <a:solidFill>
                  <a:srgbClr val="FF0000"/>
                </a:solidFill>
              </a:rPr>
              <a:t>”</a:t>
            </a:r>
            <a:r>
              <a:rPr lang="en-US" altLang="ja-JP" sz="2000">
                <a:solidFill>
                  <a:srgbClr val="FF0000"/>
                </a:solidFill>
                <a:latin typeface="Tahoma" pitchFamily="34" charset="0"/>
              </a:rPr>
              <a:t> zone</a:t>
            </a:r>
            <a:endParaRPr lang="en-US" altLang="zh-CN" sz="2000">
              <a:solidFill>
                <a:srgbClr val="FF0000"/>
              </a:solidFill>
              <a:latin typeface="Tahoma" pitchFamily="34" charset="0"/>
            </a:endParaRPr>
          </a:p>
        </p:txBody>
      </p:sp>
      <p:sp>
        <p:nvSpPr>
          <p:cNvPr id="5130" name="Text Box 9"/>
          <p:cNvSpPr txBox="1">
            <a:spLocks noChangeArrowheads="1"/>
          </p:cNvSpPr>
          <p:nvPr/>
        </p:nvSpPr>
        <p:spPr bwMode="auto">
          <a:xfrm rot="-1777892">
            <a:off x="1600200" y="2438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1400">
                <a:solidFill>
                  <a:srgbClr val="00664D"/>
                </a:solidFill>
                <a:latin typeface="Tahoma" pitchFamily="34" charset="0"/>
              </a:rPr>
              <a:t>wx+b=1</a:t>
            </a:r>
          </a:p>
        </p:txBody>
      </p:sp>
      <p:sp>
        <p:nvSpPr>
          <p:cNvPr id="5131" name="Text Box 10"/>
          <p:cNvSpPr txBox="1">
            <a:spLocks noChangeArrowheads="1"/>
          </p:cNvSpPr>
          <p:nvPr/>
        </p:nvSpPr>
        <p:spPr bwMode="auto">
          <a:xfrm rot="-1777892">
            <a:off x="1754188" y="2708275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1400">
                <a:latin typeface="Tahoma" pitchFamily="34" charset="0"/>
              </a:rPr>
              <a:t>wx+b=0</a:t>
            </a:r>
          </a:p>
        </p:txBody>
      </p:sp>
      <p:sp>
        <p:nvSpPr>
          <p:cNvPr id="5132" name="Text Box 11"/>
          <p:cNvSpPr txBox="1">
            <a:spLocks noChangeArrowheads="1"/>
          </p:cNvSpPr>
          <p:nvPr/>
        </p:nvSpPr>
        <p:spPr bwMode="auto">
          <a:xfrm rot="-1777892">
            <a:off x="1905000" y="295275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1400">
                <a:solidFill>
                  <a:srgbClr val="FF0000"/>
                </a:solidFill>
                <a:latin typeface="Tahoma" pitchFamily="34" charset="0"/>
              </a:rPr>
              <a:t>wx+b=-1</a:t>
            </a:r>
          </a:p>
        </p:txBody>
      </p:sp>
      <p:sp>
        <p:nvSpPr>
          <p:cNvPr id="5133" name="Line 12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34" name="Text Box 13"/>
          <p:cNvSpPr txBox="1">
            <a:spLocks noChangeArrowheads="1"/>
          </p:cNvSpPr>
          <p:nvPr/>
        </p:nvSpPr>
        <p:spPr bwMode="auto">
          <a:xfrm>
            <a:off x="5638800" y="1143000"/>
            <a:ext cx="2592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i="1">
                <a:latin typeface="Tahoma" pitchFamily="34" charset="0"/>
              </a:rPr>
              <a:t>M =</a:t>
            </a:r>
            <a:r>
              <a:rPr lang="en-US" altLang="zh-CN" sz="2000">
                <a:latin typeface="Tahoma" pitchFamily="34" charset="0"/>
              </a:rPr>
              <a:t> Margin Width</a:t>
            </a:r>
          </a:p>
        </p:txBody>
      </p:sp>
      <p:sp>
        <p:nvSpPr>
          <p:cNvPr id="5135" name="Text Box 14"/>
          <p:cNvSpPr txBox="1">
            <a:spLocks noChangeArrowheads="1"/>
          </p:cNvSpPr>
          <p:nvPr/>
        </p:nvSpPr>
        <p:spPr bwMode="auto">
          <a:xfrm>
            <a:off x="990600" y="3810000"/>
            <a:ext cx="7051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>
                <a:latin typeface="Gill Sans" charset="0"/>
              </a:rPr>
              <a:t>How do we compute </a:t>
            </a:r>
            <a:r>
              <a:rPr lang="en-US" altLang="zh-CN" sz="2800" i="1">
                <a:latin typeface="Gill Sans" charset="0"/>
              </a:rPr>
              <a:t>M</a:t>
            </a:r>
            <a:r>
              <a:rPr lang="en-US" altLang="zh-CN" sz="2800">
                <a:latin typeface="Gill Sans" charset="0"/>
              </a:rPr>
              <a:t> in terms of </a:t>
            </a:r>
            <a:r>
              <a:rPr lang="en-US" altLang="zh-CN" sz="2800" b="1" i="1">
                <a:latin typeface="Gill Sans" charset="0"/>
              </a:rPr>
              <a:t>w</a:t>
            </a:r>
            <a:r>
              <a:rPr lang="en-US" altLang="zh-CN" sz="2800">
                <a:latin typeface="Gill Sans" charset="0"/>
              </a:rPr>
              <a:t> and </a:t>
            </a:r>
            <a:r>
              <a:rPr lang="en-US" altLang="zh-CN" sz="2800" i="1">
                <a:latin typeface="Gill Sans" charset="0"/>
              </a:rPr>
              <a:t>b</a:t>
            </a:r>
            <a:r>
              <a:rPr lang="en-US" altLang="zh-CN" sz="2800">
                <a:latin typeface="Gill Sans" charset="0"/>
              </a:rPr>
              <a:t>?</a:t>
            </a:r>
          </a:p>
        </p:txBody>
      </p:sp>
      <p:graphicFrame>
        <p:nvGraphicFramePr>
          <p:cNvPr id="5122" name="Object 15"/>
          <p:cNvGraphicFramePr>
            <a:graphicFrameLocks noChangeAspect="1"/>
          </p:cNvGraphicFramePr>
          <p:nvPr/>
        </p:nvGraphicFramePr>
        <p:xfrm>
          <a:off x="3048000" y="5334000"/>
          <a:ext cx="9144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Equation" r:id="rId3" imgW="444500" imgH="419100" progId="Equation.3">
                  <p:embed/>
                </p:oleObj>
              </mc:Choice>
              <mc:Fallback>
                <p:oleObj name="Equation" r:id="rId3" imgW="444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334000"/>
                        <a:ext cx="9144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93261" y="4581128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F0000"/>
                </a:solidFill>
              </a:rPr>
              <a:t>c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8512" y="5042793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F0000"/>
                </a:solidFill>
              </a:rPr>
              <a:t>-c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08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382000" cy="990600"/>
          </a:xfrm>
        </p:spPr>
        <p:txBody>
          <a:bodyPr>
            <a:normAutofit/>
          </a:bodyPr>
          <a:lstStyle/>
          <a:p>
            <a:r>
              <a:rPr lang="en-US" altLang="zh-CN" sz="3600" smtClean="0">
                <a:latin typeface="Gill Sans" charset="0"/>
                <a:cs typeface="Gill Sans" charset="0"/>
              </a:rPr>
              <a:t>Another way to understand max margin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455613" y="1143000"/>
            <a:ext cx="8686800" cy="457200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mtClean="0">
                <a:latin typeface="Gill Sans" charset="0"/>
                <a:cs typeface="Gill Sans" charset="0"/>
              </a:rPr>
              <a:t>For f(x)=w.x+b, one way to characterize the smoothness of f(x) is</a:t>
            </a:r>
          </a:p>
          <a:p>
            <a:endParaRPr lang="en-US" altLang="zh-CN" smtClean="0">
              <a:latin typeface="Gill Sans" charset="0"/>
              <a:cs typeface="Gill Sans" charset="0"/>
            </a:endParaRPr>
          </a:p>
          <a:p>
            <a:endParaRPr lang="en-US" altLang="zh-CN" smtClean="0">
              <a:latin typeface="Gill Sans" charset="0"/>
              <a:cs typeface="Gill Sans" charset="0"/>
            </a:endParaRPr>
          </a:p>
          <a:p>
            <a:endParaRPr lang="en-US" altLang="zh-CN" smtClean="0">
              <a:latin typeface="Gill Sans" charset="0"/>
              <a:cs typeface="Gill Sans" charset="0"/>
            </a:endParaRPr>
          </a:p>
          <a:p>
            <a:r>
              <a:rPr lang="en-US" altLang="zh-CN" smtClean="0">
                <a:latin typeface="Gill Sans" charset="0"/>
                <a:cs typeface="Gill Sans" charset="0"/>
              </a:rPr>
              <a:t>Therefore, margin measures the smoothness of f(x).</a:t>
            </a:r>
          </a:p>
          <a:p>
            <a:endParaRPr lang="en-US" altLang="zh-CN" smtClean="0">
              <a:latin typeface="Gill Sans" charset="0"/>
              <a:cs typeface="Gill Sans" charset="0"/>
            </a:endParaRPr>
          </a:p>
          <a:p>
            <a:r>
              <a:rPr lang="en-US" altLang="zh-CN" smtClean="0">
                <a:latin typeface="Gill Sans" charset="0"/>
                <a:cs typeface="Gill Sans" charset="0"/>
              </a:rPr>
              <a:t>A</a:t>
            </a:r>
            <a:r>
              <a:rPr lang="zh-CN" altLang="zh-CN" smtClean="0">
                <a:latin typeface="Gill Sans" charset="0"/>
                <a:cs typeface="Gill Sans" charset="0"/>
              </a:rPr>
              <a:t>s</a:t>
            </a:r>
            <a:r>
              <a:rPr lang="en-US" altLang="zh-CN" smtClean="0">
                <a:latin typeface="Gill Sans" charset="0"/>
                <a:cs typeface="Gill Sans" charset="0"/>
              </a:rPr>
              <a:t> a rule of thumb, machine learning prefers smooth functions: similar x’s should have similar y’s.  </a:t>
            </a:r>
          </a:p>
          <a:p>
            <a:endParaRPr lang="en-US" altLang="zh-CN" smtClean="0">
              <a:latin typeface="Gill Sans" charset="0"/>
              <a:cs typeface="Gill Sans" charset="0"/>
            </a:endParaRPr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/>
        </p:nvGraphicFramePr>
        <p:xfrm>
          <a:off x="3810000" y="2286000"/>
          <a:ext cx="16668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8" name="Equation" r:id="rId3" imgW="736600" imgH="431800" progId="Equation.3">
                  <p:embed/>
                </p:oleObj>
              </mc:Choice>
              <mc:Fallback>
                <p:oleObj name="Equation" r:id="rId3" imgW="736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286000"/>
                        <a:ext cx="1666875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00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 rot="-3472419">
            <a:off x="1239838" y="4076700"/>
            <a:ext cx="5410200" cy="0"/>
          </a:xfrm>
          <a:prstGeom prst="line">
            <a:avLst/>
          </a:prstGeom>
          <a:noFill/>
          <a:ln w="3619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 rot="-3472419">
            <a:off x="1163638" y="4076700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Gill Sans" charset="0"/>
                <a:cs typeface="Gill Sans" charset="0"/>
              </a:rPr>
              <a:t>Maximum Margin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34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3600" i="1">
                <a:latin typeface="Tahoma" pitchFamily="34" charset="0"/>
              </a:rPr>
              <a:t>f </a:t>
            </a:r>
            <a:r>
              <a:rPr lang="en-US" altLang="zh-CN" sz="2000">
                <a:latin typeface="Tahoma" pitchFamily="34" charset="0"/>
              </a:rPr>
              <a:t>        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3962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3505200" y="7620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i="1">
                <a:latin typeface="Tahoma" pitchFamily="34" charset="0"/>
              </a:rPr>
              <a:t>x</a:t>
            </a: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6019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5791200" y="0"/>
            <a:ext cx="38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>
                <a:solidFill>
                  <a:srgbClr val="00CC00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>
            <a:off x="6934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8305800" y="838200"/>
            <a:ext cx="838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3200">
                <a:latin typeface="Tahoma" pitchFamily="34" charset="0"/>
              </a:rPr>
              <a:t>y</a:t>
            </a:r>
            <a:r>
              <a:rPr lang="en-US" altLang="zh-CN" sz="3200" baseline="30000">
                <a:latin typeface="Tahoma" pitchFamily="34" charset="0"/>
              </a:rPr>
              <a:t>est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+1</a:t>
            </a:r>
          </a:p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denotes -1</a:t>
            </a:r>
          </a:p>
        </p:txBody>
      </p:sp>
      <p:sp>
        <p:nvSpPr>
          <p:cNvPr id="27661" name="Oval 13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62" name="Oval 14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7665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66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67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68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69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0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1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2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3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4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5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6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7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8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79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0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1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2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3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4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5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6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7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8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89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0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1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2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3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4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5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6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7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8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7699" name="Text Box 51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latin typeface="Tahoma" pitchFamily="34" charset="0"/>
              </a:rPr>
              <a:t>f</a:t>
            </a:r>
            <a:r>
              <a:rPr lang="en-US" altLang="zh-CN" sz="2000" i="1">
                <a:latin typeface="Tahoma" pitchFamily="34" charset="0"/>
              </a:rPr>
              <a:t>(</a:t>
            </a:r>
            <a:r>
              <a:rPr lang="en-US" altLang="zh-CN" sz="2000" b="1" i="1">
                <a:latin typeface="Tahoma" pitchFamily="34" charset="0"/>
              </a:rPr>
              <a:t>x</a:t>
            </a:r>
            <a:r>
              <a:rPr lang="en-US" altLang="zh-CN" sz="2000" i="1">
                <a:latin typeface="Tahoma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>
                <a:latin typeface="Tahoma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>
                <a:latin typeface="Tahoma" pitchFamily="34" charset="0"/>
              </a:rPr>
              <a:t>. x</a:t>
            </a:r>
            <a:r>
              <a:rPr lang="en-US" altLang="zh-CN" sz="2000" i="1">
                <a:solidFill>
                  <a:srgbClr val="00CC00"/>
                </a:solidFill>
                <a:latin typeface="Tahoma" pitchFamily="34" charset="0"/>
              </a:rPr>
              <a:t> </a:t>
            </a:r>
            <a:r>
              <a:rPr lang="en-US" altLang="zh-CN" sz="2000" smtClean="0">
                <a:latin typeface="Tahoma" pitchFamily="34" charset="0"/>
              </a:rPr>
              <a:t>+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>
                <a:latin typeface="Tahoma" pitchFamily="34" charset="0"/>
              </a:rPr>
              <a:t>)</a:t>
            </a:r>
          </a:p>
        </p:txBody>
      </p:sp>
      <p:sp>
        <p:nvSpPr>
          <p:cNvPr id="27700" name="Text Box 52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endParaRPr lang="en-US" altLang="zh-CN" sz="2000">
              <a:latin typeface="Tahoma" pitchFamily="34" charset="0"/>
            </a:endParaRPr>
          </a:p>
        </p:txBody>
      </p:sp>
      <p:sp>
        <p:nvSpPr>
          <p:cNvPr id="27701" name="Text Box 53"/>
          <p:cNvSpPr txBox="1">
            <a:spLocks noChangeArrowheads="1"/>
          </p:cNvSpPr>
          <p:nvPr/>
        </p:nvSpPr>
        <p:spPr bwMode="auto">
          <a:xfrm>
            <a:off x="6400800" y="2286000"/>
            <a:ext cx="27432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latin typeface="Tahoma" pitchFamily="34" charset="0"/>
              </a:rPr>
              <a:t>The </a:t>
            </a:r>
            <a:r>
              <a:rPr lang="en-US" altLang="zh-CN">
                <a:solidFill>
                  <a:srgbClr val="FF0000"/>
                </a:solidFill>
                <a:latin typeface="Tahoma" pitchFamily="34" charset="0"/>
              </a:rPr>
              <a:t>maximum margin linear classifier </a:t>
            </a:r>
            <a:r>
              <a:rPr lang="en-US" altLang="zh-CN">
                <a:latin typeface="Tahoma" pitchFamily="34" charset="0"/>
              </a:rPr>
              <a:t>is the linear classifier with maximum margin.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>
                <a:latin typeface="Tahoma" pitchFamily="34" charset="0"/>
              </a:rPr>
              <a:t>This is the simplest kind of </a:t>
            </a:r>
            <a:r>
              <a:rPr lang="en-US" altLang="zh-CN" smtClean="0">
                <a:latin typeface="Tahoma" pitchFamily="34" charset="0"/>
              </a:rPr>
              <a:t>SVM (support vector machine)</a:t>
            </a:r>
            <a:endParaRPr lang="en-US" altLang="zh-CN">
              <a:latin typeface="Tahoma" pitchFamily="34" charset="0"/>
            </a:endParaRPr>
          </a:p>
        </p:txBody>
      </p:sp>
      <p:sp>
        <p:nvSpPr>
          <p:cNvPr id="27702" name="Text Box 54"/>
          <p:cNvSpPr txBox="1">
            <a:spLocks noChangeArrowheads="1"/>
          </p:cNvSpPr>
          <p:nvPr/>
        </p:nvSpPr>
        <p:spPr bwMode="auto">
          <a:xfrm>
            <a:off x="173038" y="3675063"/>
            <a:ext cx="21209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solidFill>
                  <a:srgbClr val="00CC00"/>
                </a:solidFill>
                <a:latin typeface="Tahoma" pitchFamily="34" charset="0"/>
              </a:rPr>
              <a:t>Support Vectors </a:t>
            </a:r>
            <a:r>
              <a:rPr lang="en-US" altLang="zh-CN" sz="2000">
                <a:latin typeface="Tahoma" pitchFamily="34" charset="0"/>
              </a:rPr>
              <a:t>are those datapoints that the margin pushes up against</a:t>
            </a:r>
          </a:p>
        </p:txBody>
      </p:sp>
      <p:sp>
        <p:nvSpPr>
          <p:cNvPr id="27703" name="Freeform 55"/>
          <p:cNvSpPr>
            <a:spLocks/>
          </p:cNvSpPr>
          <p:nvPr/>
        </p:nvSpPr>
        <p:spPr bwMode="auto">
          <a:xfrm>
            <a:off x="2112963" y="3725863"/>
            <a:ext cx="1708150" cy="155575"/>
          </a:xfrm>
          <a:custGeom>
            <a:avLst/>
            <a:gdLst>
              <a:gd name="T0" fmla="*/ 0 w 1076"/>
              <a:gd name="T1" fmla="*/ 246975335 h 98"/>
              <a:gd name="T2" fmla="*/ 262096230 w 1076"/>
              <a:gd name="T3" fmla="*/ 98286882 h 98"/>
              <a:gd name="T4" fmla="*/ 534273081 w 1076"/>
              <a:gd name="T5" fmla="*/ 0 h 98"/>
              <a:gd name="T6" fmla="*/ 821570763 w 1076"/>
              <a:gd name="T7" fmla="*/ 27722516 h 98"/>
              <a:gd name="T8" fmla="*/ 972780268 w 1076"/>
              <a:gd name="T9" fmla="*/ 98286882 h 98"/>
              <a:gd name="T10" fmla="*/ 972780268 w 1076"/>
              <a:gd name="T11" fmla="*/ 98286882 h 98"/>
              <a:gd name="T12" fmla="*/ 1287800450 w 1076"/>
              <a:gd name="T13" fmla="*/ 206652798 h 98"/>
              <a:gd name="T14" fmla="*/ 2147483647 w 1076"/>
              <a:gd name="T15" fmla="*/ 138609394 h 98"/>
              <a:gd name="T16" fmla="*/ 2147483647 w 1076"/>
              <a:gd name="T17" fmla="*/ 110886890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6"/>
              <a:gd name="T28" fmla="*/ 0 h 98"/>
              <a:gd name="T29" fmla="*/ 1076 w 1076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6" h="98">
                <a:moveTo>
                  <a:pt x="0" y="98"/>
                </a:moveTo>
                <a:cubicBezTo>
                  <a:pt x="38" y="87"/>
                  <a:pt x="66" y="53"/>
                  <a:pt x="104" y="39"/>
                </a:cubicBezTo>
                <a:cubicBezTo>
                  <a:pt x="132" y="9"/>
                  <a:pt x="172" y="6"/>
                  <a:pt x="212" y="0"/>
                </a:cubicBezTo>
                <a:cubicBezTo>
                  <a:pt x="262" y="3"/>
                  <a:pt x="286" y="0"/>
                  <a:pt x="326" y="11"/>
                </a:cubicBezTo>
                <a:lnTo>
                  <a:pt x="386" y="39"/>
                </a:lnTo>
                <a:cubicBezTo>
                  <a:pt x="386" y="39"/>
                  <a:pt x="386" y="39"/>
                  <a:pt x="386" y="39"/>
                </a:cubicBezTo>
                <a:cubicBezTo>
                  <a:pt x="428" y="52"/>
                  <a:pt x="469" y="69"/>
                  <a:pt x="511" y="82"/>
                </a:cubicBezTo>
                <a:cubicBezTo>
                  <a:pt x="670" y="74"/>
                  <a:pt x="829" y="60"/>
                  <a:pt x="989" y="55"/>
                </a:cubicBezTo>
                <a:cubicBezTo>
                  <a:pt x="1017" y="51"/>
                  <a:pt x="1048" y="44"/>
                  <a:pt x="1076" y="44"/>
                </a:cubicBezTo>
              </a:path>
            </a:pathLst>
          </a:cu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704" name="Freeform 56"/>
          <p:cNvSpPr>
            <a:spLocks/>
          </p:cNvSpPr>
          <p:nvPr/>
        </p:nvSpPr>
        <p:spPr bwMode="auto">
          <a:xfrm>
            <a:off x="2079625" y="3317875"/>
            <a:ext cx="2293938" cy="485775"/>
          </a:xfrm>
          <a:custGeom>
            <a:avLst/>
            <a:gdLst>
              <a:gd name="T0" fmla="*/ 0 w 1445"/>
              <a:gd name="T1" fmla="*/ 771167703 h 306"/>
              <a:gd name="T2" fmla="*/ 40322508 w 1445"/>
              <a:gd name="T3" fmla="*/ 758567721 h 306"/>
              <a:gd name="T4" fmla="*/ 68045029 w 1445"/>
              <a:gd name="T5" fmla="*/ 675401804 h 306"/>
              <a:gd name="T6" fmla="*/ 120967535 w 1445"/>
              <a:gd name="T7" fmla="*/ 594756836 h 306"/>
              <a:gd name="T8" fmla="*/ 315020386 w 1445"/>
              <a:gd name="T9" fmla="*/ 430947539 h 306"/>
              <a:gd name="T10" fmla="*/ 574595755 w 1445"/>
              <a:gd name="T11" fmla="*/ 264617194 h 306"/>
              <a:gd name="T12" fmla="*/ 751006671 w 1445"/>
              <a:gd name="T13" fmla="*/ 183972176 h 306"/>
              <a:gd name="T14" fmla="*/ 1600300217 w 1445"/>
              <a:gd name="T15" fmla="*/ 5040312 h 306"/>
              <a:gd name="T16" fmla="*/ 2147483647 w 1445"/>
              <a:gd name="T17" fmla="*/ 45362807 h 306"/>
              <a:gd name="T18" fmla="*/ 2147483647 w 1445"/>
              <a:gd name="T19" fmla="*/ 100806235 h 306"/>
              <a:gd name="T20" fmla="*/ 2147483647 w 1445"/>
              <a:gd name="T21" fmla="*/ 211693140 h 306"/>
              <a:gd name="T22" fmla="*/ 2147483647 w 1445"/>
              <a:gd name="T23" fmla="*/ 332660592 h 306"/>
              <a:gd name="T24" fmla="*/ 2147483647 w 1445"/>
              <a:gd name="T25" fmla="*/ 415826508 h 30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45"/>
              <a:gd name="T40" fmla="*/ 0 h 306"/>
              <a:gd name="T41" fmla="*/ 1445 w 1445"/>
              <a:gd name="T42" fmla="*/ 306 h 30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45" h="306">
                <a:moveTo>
                  <a:pt x="0" y="306"/>
                </a:moveTo>
                <a:cubicBezTo>
                  <a:pt x="5" y="304"/>
                  <a:pt x="12" y="305"/>
                  <a:pt x="16" y="301"/>
                </a:cubicBezTo>
                <a:cubicBezTo>
                  <a:pt x="24" y="293"/>
                  <a:pt x="21" y="278"/>
                  <a:pt x="27" y="268"/>
                </a:cubicBezTo>
                <a:cubicBezTo>
                  <a:pt x="33" y="257"/>
                  <a:pt x="41" y="247"/>
                  <a:pt x="48" y="236"/>
                </a:cubicBezTo>
                <a:cubicBezTo>
                  <a:pt x="58" y="221"/>
                  <a:pt x="117" y="177"/>
                  <a:pt x="125" y="171"/>
                </a:cubicBezTo>
                <a:cubicBezTo>
                  <a:pt x="159" y="146"/>
                  <a:pt x="186" y="117"/>
                  <a:pt x="228" y="105"/>
                </a:cubicBezTo>
                <a:cubicBezTo>
                  <a:pt x="249" y="91"/>
                  <a:pt x="273" y="79"/>
                  <a:pt x="298" y="73"/>
                </a:cubicBezTo>
                <a:cubicBezTo>
                  <a:pt x="394" y="11"/>
                  <a:pt x="526" y="10"/>
                  <a:pt x="635" y="2"/>
                </a:cubicBezTo>
                <a:cubicBezTo>
                  <a:pt x="773" y="5"/>
                  <a:pt x="907" y="0"/>
                  <a:pt x="1043" y="18"/>
                </a:cubicBezTo>
                <a:cubicBezTo>
                  <a:pt x="1068" y="27"/>
                  <a:pt x="1093" y="34"/>
                  <a:pt x="1119" y="40"/>
                </a:cubicBezTo>
                <a:cubicBezTo>
                  <a:pt x="1150" y="63"/>
                  <a:pt x="1183" y="68"/>
                  <a:pt x="1217" y="84"/>
                </a:cubicBezTo>
                <a:cubicBezTo>
                  <a:pt x="1257" y="104"/>
                  <a:pt x="1293" y="119"/>
                  <a:pt x="1336" y="132"/>
                </a:cubicBezTo>
                <a:cubicBezTo>
                  <a:pt x="1370" y="142"/>
                  <a:pt x="1410" y="165"/>
                  <a:pt x="1445" y="165"/>
                </a:cubicBezTo>
              </a:path>
            </a:pathLst>
          </a:cu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705" name="Freeform 57"/>
          <p:cNvSpPr>
            <a:spLocks/>
          </p:cNvSpPr>
          <p:nvPr/>
        </p:nvSpPr>
        <p:spPr bwMode="auto">
          <a:xfrm>
            <a:off x="2105025" y="3994150"/>
            <a:ext cx="1733550" cy="449263"/>
          </a:xfrm>
          <a:custGeom>
            <a:avLst/>
            <a:gdLst>
              <a:gd name="T0" fmla="*/ 0 w 1092"/>
              <a:gd name="T1" fmla="*/ 0 h 283"/>
              <a:gd name="T2" fmla="*/ 327620265 w 1092"/>
              <a:gd name="T3" fmla="*/ 136088580 h 283"/>
              <a:gd name="T4" fmla="*/ 821570769 w 1092"/>
              <a:gd name="T5" fmla="*/ 370464114 h 283"/>
              <a:gd name="T6" fmla="*/ 1000502775 w 1092"/>
              <a:gd name="T7" fmla="*/ 438507685 h 283"/>
              <a:gd name="T8" fmla="*/ 1328122941 w 1092"/>
              <a:gd name="T9" fmla="*/ 546875271 h 283"/>
              <a:gd name="T10" fmla="*/ 2147483647 w 1092"/>
              <a:gd name="T11" fmla="*/ 685483166 h 2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2"/>
              <a:gd name="T19" fmla="*/ 0 h 283"/>
              <a:gd name="T20" fmla="*/ 1092 w 1092"/>
              <a:gd name="T21" fmla="*/ 283 h 2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2" h="283">
                <a:moveTo>
                  <a:pt x="0" y="0"/>
                </a:moveTo>
                <a:cubicBezTo>
                  <a:pt x="47" y="9"/>
                  <a:pt x="84" y="40"/>
                  <a:pt x="130" y="54"/>
                </a:cubicBezTo>
                <a:cubicBezTo>
                  <a:pt x="184" y="96"/>
                  <a:pt x="261" y="129"/>
                  <a:pt x="326" y="147"/>
                </a:cubicBezTo>
                <a:cubicBezTo>
                  <a:pt x="348" y="162"/>
                  <a:pt x="373" y="163"/>
                  <a:pt x="397" y="174"/>
                </a:cubicBezTo>
                <a:cubicBezTo>
                  <a:pt x="439" y="193"/>
                  <a:pt x="481" y="209"/>
                  <a:pt x="527" y="217"/>
                </a:cubicBezTo>
                <a:cubicBezTo>
                  <a:pt x="704" y="283"/>
                  <a:pt x="907" y="272"/>
                  <a:pt x="1092" y="272"/>
                </a:cubicBezTo>
              </a:path>
            </a:pathLst>
          </a:cu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706" name="Oval 58"/>
          <p:cNvSpPr>
            <a:spLocks noChangeArrowheads="1"/>
          </p:cNvSpPr>
          <p:nvPr/>
        </p:nvSpPr>
        <p:spPr bwMode="auto">
          <a:xfrm>
            <a:off x="4341813" y="3579813"/>
            <a:ext cx="152400" cy="152400"/>
          </a:xfrm>
          <a:prstGeom prst="ellipse">
            <a:avLst/>
          </a:prstGeom>
          <a:noFill/>
          <a:ln w="38100">
            <a:solidFill>
              <a:srgbClr val="00CC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27707" name="Oval 59"/>
          <p:cNvSpPr>
            <a:spLocks noChangeArrowheads="1"/>
          </p:cNvSpPr>
          <p:nvPr/>
        </p:nvSpPr>
        <p:spPr bwMode="auto">
          <a:xfrm>
            <a:off x="3844925" y="3689350"/>
            <a:ext cx="152400" cy="152400"/>
          </a:xfrm>
          <a:prstGeom prst="ellipse">
            <a:avLst/>
          </a:prstGeom>
          <a:noFill/>
          <a:ln w="38100">
            <a:solidFill>
              <a:srgbClr val="00CC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27708" name="Oval 60"/>
          <p:cNvSpPr>
            <a:spLocks noChangeArrowheads="1"/>
          </p:cNvSpPr>
          <p:nvPr/>
        </p:nvSpPr>
        <p:spPr bwMode="auto">
          <a:xfrm>
            <a:off x="3833813" y="4384675"/>
            <a:ext cx="152400" cy="152400"/>
          </a:xfrm>
          <a:prstGeom prst="ellipse">
            <a:avLst/>
          </a:prstGeom>
          <a:noFill/>
          <a:ln w="38100">
            <a:solidFill>
              <a:srgbClr val="00CC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27709" name="AutoShape 61"/>
          <p:cNvSpPr>
            <a:spLocks noChangeArrowheads="1"/>
          </p:cNvSpPr>
          <p:nvPr/>
        </p:nvSpPr>
        <p:spPr bwMode="auto">
          <a:xfrm>
            <a:off x="4648200" y="5918307"/>
            <a:ext cx="1758950" cy="381000"/>
          </a:xfrm>
          <a:prstGeom prst="wedgeRectCallout">
            <a:avLst>
              <a:gd name="adj1" fmla="val 64713"/>
              <a:gd name="adj2" fmla="val -86250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Linear SVM</a:t>
            </a:r>
          </a:p>
        </p:txBody>
      </p:sp>
    </p:spTree>
    <p:extLst>
      <p:ext uri="{BB962C8B-B14F-4D97-AF65-F5344CB8AC3E}">
        <p14:creationId xmlns:p14="http://schemas.microsoft.com/office/powerpoint/2010/main" val="954333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SVM (Support Vector Machines)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Motivation</a:t>
            </a:r>
          </a:p>
          <a:p>
            <a:pPr lvl="1"/>
            <a:r>
              <a:rPr lang="en-US" altLang="zh-CN" smtClean="0"/>
              <a:t>Linear classifiers</a:t>
            </a:r>
          </a:p>
          <a:p>
            <a:pPr lvl="1"/>
            <a:r>
              <a:rPr lang="en-US" altLang="zh-CN" smtClean="0"/>
              <a:t>What is margin</a:t>
            </a:r>
          </a:p>
          <a:p>
            <a:pPr lvl="1"/>
            <a:r>
              <a:rPr lang="en-US" altLang="zh-CN" smtClean="0"/>
              <a:t>Why maximum margin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Hard Margins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Linear SVM</a:t>
            </a:r>
          </a:p>
          <a:p>
            <a:pPr lvl="1"/>
            <a:r>
              <a:rPr lang="en-US" altLang="zh-CN" smtClean="0"/>
              <a:t>Kernel SVM</a:t>
            </a:r>
          </a:p>
          <a:p>
            <a:r>
              <a:rPr lang="en-US" altLang="zh-CN" smtClean="0"/>
              <a:t>Soft Margins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8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smtClean="0">
                <a:latin typeface="Gill Sans" charset="0"/>
                <a:cs typeface="Gill Sans" charset="0"/>
              </a:rPr>
              <a:t>Learning the Maximum Margin Classifier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3505200"/>
            <a:ext cx="8616950" cy="31067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latin typeface="Gill Sans" charset="0"/>
                <a:cs typeface="Gill Sans" charset="0"/>
              </a:rPr>
              <a:t>Given a guess of </a:t>
            </a:r>
            <a:r>
              <a:rPr lang="en-US" altLang="zh-CN" sz="2400" b="1" i="1" smtClean="0">
                <a:latin typeface="Gill Sans" charset="0"/>
                <a:cs typeface="Gill Sans" charset="0"/>
              </a:rPr>
              <a:t>w</a:t>
            </a:r>
            <a:r>
              <a:rPr lang="en-US" altLang="zh-CN" sz="2400" smtClean="0">
                <a:latin typeface="Gill Sans" charset="0"/>
                <a:cs typeface="Gill Sans" charset="0"/>
              </a:rPr>
              <a:t> and </a:t>
            </a:r>
            <a:r>
              <a:rPr lang="en-US" altLang="zh-CN" sz="2400" i="1" smtClean="0">
                <a:latin typeface="Gill Sans" charset="0"/>
                <a:cs typeface="Gill Sans" charset="0"/>
              </a:rPr>
              <a:t>b</a:t>
            </a:r>
            <a:r>
              <a:rPr lang="en-US" altLang="zh-CN" sz="2400" smtClean="0">
                <a:latin typeface="Gill Sans" charset="0"/>
                <a:cs typeface="Gill Sans" charset="0"/>
              </a:rPr>
              <a:t> we can</a:t>
            </a:r>
          </a:p>
          <a:p>
            <a:r>
              <a:rPr lang="en-US" altLang="zh-CN" sz="2400" smtClean="0">
                <a:latin typeface="Gill Sans" charset="0"/>
                <a:cs typeface="Gill Sans" charset="0"/>
              </a:rPr>
              <a:t>Compute whether all data points in the correct half-planes</a:t>
            </a:r>
          </a:p>
          <a:p>
            <a:r>
              <a:rPr lang="en-US" altLang="zh-CN" sz="2400" smtClean="0">
                <a:latin typeface="Gill Sans" charset="0"/>
                <a:cs typeface="Gill Sans" charset="0"/>
              </a:rPr>
              <a:t>Compute the width of the margin</a:t>
            </a:r>
          </a:p>
          <a:p>
            <a:endParaRPr lang="en-US" altLang="zh-CN" sz="2400" smtClean="0">
              <a:latin typeface="Gill Sans" charset="0"/>
              <a:cs typeface="Gill Sans" charset="0"/>
            </a:endParaRPr>
          </a:p>
          <a:p>
            <a:pPr>
              <a:buFontTx/>
              <a:buNone/>
            </a:pPr>
            <a:r>
              <a:rPr lang="en-US" altLang="zh-CN" sz="2400" smtClean="0">
                <a:latin typeface="Gill Sans" charset="0"/>
                <a:cs typeface="Gill Sans" charset="0"/>
              </a:rPr>
              <a:t>So now we just need to write a program to search the space of </a:t>
            </a:r>
            <a:r>
              <a:rPr lang="en-US" altLang="zh-CN" sz="2400" b="1" smtClean="0">
                <a:latin typeface="Gill Sans" charset="0"/>
                <a:cs typeface="Gill Sans" charset="0"/>
              </a:rPr>
              <a:t>w</a:t>
            </a:r>
            <a:r>
              <a:rPr lang="ja-JP" altLang="en-US" sz="2400" smtClean="0">
                <a:latin typeface="Gill Sans" charset="0"/>
                <a:cs typeface="Gill Sans" charset="0"/>
              </a:rPr>
              <a:t>’</a:t>
            </a:r>
            <a:r>
              <a:rPr lang="en-US" altLang="ja-JP" sz="2400" smtClean="0">
                <a:latin typeface="Gill Sans" charset="0"/>
                <a:cs typeface="Gill Sans" charset="0"/>
              </a:rPr>
              <a:t>s and </a:t>
            </a:r>
            <a:r>
              <a:rPr lang="en-US" altLang="ja-JP" sz="2400" i="1" smtClean="0">
                <a:latin typeface="Gill Sans" charset="0"/>
                <a:cs typeface="Gill Sans" charset="0"/>
              </a:rPr>
              <a:t>b</a:t>
            </a:r>
            <a:r>
              <a:rPr lang="ja-JP" altLang="en-US" sz="2400" smtClean="0">
                <a:latin typeface="Gill Sans" charset="0"/>
                <a:cs typeface="Gill Sans" charset="0"/>
              </a:rPr>
              <a:t>’</a:t>
            </a:r>
            <a:r>
              <a:rPr lang="en-US" altLang="ja-JP" sz="2400" smtClean="0">
                <a:latin typeface="Gill Sans" charset="0"/>
                <a:cs typeface="Gill Sans" charset="0"/>
              </a:rPr>
              <a:t>s to find the widest margin that matches all the data points. </a:t>
            </a:r>
            <a:r>
              <a:rPr lang="en-US" altLang="ja-JP" sz="2400" i="1" smtClean="0">
                <a:solidFill>
                  <a:srgbClr val="009900"/>
                </a:solidFill>
                <a:latin typeface="Gill Sans" charset="0"/>
                <a:cs typeface="Gill Sans" charset="0"/>
              </a:rPr>
              <a:t>How?</a:t>
            </a:r>
          </a:p>
        </p:txBody>
      </p:sp>
      <p:sp>
        <p:nvSpPr>
          <p:cNvPr id="7173" name="Line 4"/>
          <p:cNvSpPr>
            <a:spLocks noChangeShapeType="1"/>
          </p:cNvSpPr>
          <p:nvPr/>
        </p:nvSpPr>
        <p:spPr bwMode="auto">
          <a:xfrm rot="-1599335">
            <a:off x="2292350" y="1709738"/>
            <a:ext cx="29718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4" name="Line 5"/>
          <p:cNvSpPr>
            <a:spLocks noChangeShapeType="1"/>
          </p:cNvSpPr>
          <p:nvPr/>
        </p:nvSpPr>
        <p:spPr bwMode="auto">
          <a:xfrm rot="-1599335">
            <a:off x="2438400" y="200025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 rot="-1599335">
            <a:off x="2582863" y="2289175"/>
            <a:ext cx="2971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 rot="-1586986">
            <a:off x="1752600" y="1219200"/>
            <a:ext cx="3048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ja-JP" altLang="en-US" sz="2000">
                <a:solidFill>
                  <a:schemeClr val="hlink"/>
                </a:solidFill>
              </a:rPr>
              <a:t>“</a:t>
            </a:r>
            <a:r>
              <a:rPr lang="en-US" altLang="ja-JP" sz="2000">
                <a:solidFill>
                  <a:schemeClr val="hlink"/>
                </a:solidFill>
                <a:latin typeface="Tahoma" pitchFamily="34" charset="0"/>
              </a:rPr>
              <a:t>Predict Class = +1</a:t>
            </a:r>
            <a:r>
              <a:rPr lang="ja-JP" altLang="en-US" sz="2000">
                <a:solidFill>
                  <a:schemeClr val="hlink"/>
                </a:solidFill>
              </a:rPr>
              <a:t>”</a:t>
            </a:r>
            <a:r>
              <a:rPr lang="en-US" altLang="ja-JP" sz="2000">
                <a:solidFill>
                  <a:schemeClr val="hlink"/>
                </a:solidFill>
                <a:latin typeface="Tahoma" pitchFamily="34" charset="0"/>
              </a:rPr>
              <a:t> zone</a:t>
            </a:r>
            <a:endParaRPr lang="en-US" altLang="zh-CN" sz="200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7177" name="Text Box 8"/>
          <p:cNvSpPr txBox="1">
            <a:spLocks noChangeArrowheads="1"/>
          </p:cNvSpPr>
          <p:nvPr/>
        </p:nvSpPr>
        <p:spPr bwMode="auto">
          <a:xfrm rot="-1586986">
            <a:off x="2827338" y="2243138"/>
            <a:ext cx="2887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ja-JP" altLang="en-US" sz="2000">
                <a:solidFill>
                  <a:schemeClr val="folHlink"/>
                </a:solidFill>
              </a:rPr>
              <a:t>“</a:t>
            </a:r>
            <a:r>
              <a:rPr lang="en-US" altLang="ja-JP" sz="2000">
                <a:solidFill>
                  <a:schemeClr val="folHlink"/>
                </a:solidFill>
                <a:latin typeface="Tahoma" pitchFamily="34" charset="0"/>
              </a:rPr>
              <a:t>Predict Class = -1</a:t>
            </a:r>
            <a:r>
              <a:rPr lang="ja-JP" altLang="en-US" sz="2000">
                <a:solidFill>
                  <a:schemeClr val="folHlink"/>
                </a:solidFill>
              </a:rPr>
              <a:t>”</a:t>
            </a:r>
            <a:r>
              <a:rPr lang="en-US" altLang="ja-JP" sz="2000">
                <a:solidFill>
                  <a:schemeClr val="folHlink"/>
                </a:solidFill>
                <a:latin typeface="Tahoma" pitchFamily="34" charset="0"/>
              </a:rPr>
              <a:t> zone</a:t>
            </a:r>
            <a:endParaRPr lang="en-US" altLang="zh-CN" sz="2000">
              <a:solidFill>
                <a:schemeClr val="folHlink"/>
              </a:solidFill>
              <a:latin typeface="Tahoma" pitchFamily="34" charset="0"/>
            </a:endParaRPr>
          </a:p>
        </p:txBody>
      </p:sp>
      <p:sp>
        <p:nvSpPr>
          <p:cNvPr id="7178" name="Text Box 9"/>
          <p:cNvSpPr txBox="1">
            <a:spLocks noChangeArrowheads="1"/>
          </p:cNvSpPr>
          <p:nvPr/>
        </p:nvSpPr>
        <p:spPr bwMode="auto">
          <a:xfrm rot="-1777892">
            <a:off x="1600200" y="2438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1400">
                <a:solidFill>
                  <a:schemeClr val="hlink"/>
                </a:solidFill>
                <a:latin typeface="Tahoma" pitchFamily="34" charset="0"/>
              </a:rPr>
              <a:t>wx+b=1</a:t>
            </a:r>
          </a:p>
        </p:txBody>
      </p:sp>
      <p:sp>
        <p:nvSpPr>
          <p:cNvPr id="7179" name="Text Box 10"/>
          <p:cNvSpPr txBox="1">
            <a:spLocks noChangeArrowheads="1"/>
          </p:cNvSpPr>
          <p:nvPr/>
        </p:nvSpPr>
        <p:spPr bwMode="auto">
          <a:xfrm rot="-1777892">
            <a:off x="1754188" y="2708275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1400">
                <a:latin typeface="Tahoma" pitchFamily="34" charset="0"/>
              </a:rPr>
              <a:t>wx+b=0</a:t>
            </a:r>
          </a:p>
        </p:txBody>
      </p:sp>
      <p:sp>
        <p:nvSpPr>
          <p:cNvPr id="7180" name="Text Box 11"/>
          <p:cNvSpPr txBox="1">
            <a:spLocks noChangeArrowheads="1"/>
          </p:cNvSpPr>
          <p:nvPr/>
        </p:nvSpPr>
        <p:spPr bwMode="auto">
          <a:xfrm rot="-1777892">
            <a:off x="1905000" y="295275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1400">
                <a:solidFill>
                  <a:schemeClr val="folHlink"/>
                </a:solidFill>
                <a:latin typeface="Tahoma" pitchFamily="34" charset="0"/>
              </a:rPr>
              <a:t>wx+b=-1</a:t>
            </a:r>
          </a:p>
        </p:txBody>
      </p:sp>
      <p:sp>
        <p:nvSpPr>
          <p:cNvPr id="7181" name="Line 12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82" name="Text Box 13"/>
          <p:cNvSpPr txBox="1">
            <a:spLocks noChangeArrowheads="1"/>
          </p:cNvSpPr>
          <p:nvPr/>
        </p:nvSpPr>
        <p:spPr bwMode="auto">
          <a:xfrm>
            <a:off x="5286375" y="973138"/>
            <a:ext cx="2592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i="1">
                <a:latin typeface="Tahoma" pitchFamily="34" charset="0"/>
              </a:rPr>
              <a:t>M =</a:t>
            </a:r>
            <a:r>
              <a:rPr lang="en-US" altLang="zh-CN" sz="2000">
                <a:latin typeface="Tahoma" pitchFamily="34" charset="0"/>
              </a:rPr>
              <a:t> Margin Width =</a:t>
            </a:r>
          </a:p>
        </p:txBody>
      </p:sp>
      <p:sp>
        <p:nvSpPr>
          <p:cNvPr id="7183" name="Oval 14"/>
          <p:cNvSpPr>
            <a:spLocks noChangeArrowheads="1"/>
          </p:cNvSpPr>
          <p:nvPr/>
        </p:nvSpPr>
        <p:spPr bwMode="auto">
          <a:xfrm>
            <a:off x="4483100" y="2022475"/>
            <a:ext cx="76200" cy="76200"/>
          </a:xfrm>
          <a:prstGeom prst="ellipse">
            <a:avLst/>
          </a:prstGeom>
          <a:solidFill>
            <a:srgbClr val="99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7184" name="Text Box 15"/>
          <p:cNvSpPr txBox="1">
            <a:spLocks noChangeArrowheads="1"/>
          </p:cNvSpPr>
          <p:nvPr/>
        </p:nvSpPr>
        <p:spPr bwMode="auto">
          <a:xfrm>
            <a:off x="4583113" y="2006600"/>
            <a:ext cx="515937" cy="415925"/>
          </a:xfrm>
          <a:prstGeom prst="rect">
            <a:avLst/>
          </a:prstGeom>
          <a:solidFill>
            <a:schemeClr val="bg1"/>
          </a:solidFill>
          <a:ln w="19050">
            <a:solidFill>
              <a:srgbClr val="9900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solidFill>
                  <a:srgbClr val="990099"/>
                </a:solidFill>
                <a:latin typeface="Tahoma" pitchFamily="34" charset="0"/>
              </a:rPr>
              <a:t>x</a:t>
            </a:r>
            <a:r>
              <a:rPr lang="en-US" altLang="zh-CN" i="1" baseline="30000">
                <a:solidFill>
                  <a:srgbClr val="990099"/>
                </a:solidFill>
                <a:latin typeface="Tahoma" pitchFamily="34" charset="0"/>
              </a:rPr>
              <a:t>-</a:t>
            </a:r>
          </a:p>
        </p:txBody>
      </p:sp>
      <p:sp>
        <p:nvSpPr>
          <p:cNvPr id="7185" name="Oval 16"/>
          <p:cNvSpPr>
            <a:spLocks noChangeArrowheads="1"/>
          </p:cNvSpPr>
          <p:nvPr/>
        </p:nvSpPr>
        <p:spPr bwMode="auto">
          <a:xfrm>
            <a:off x="4189413" y="1460500"/>
            <a:ext cx="76200" cy="76200"/>
          </a:xfrm>
          <a:prstGeom prst="ellipse">
            <a:avLst/>
          </a:pr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7186" name="Text Box 17"/>
          <p:cNvSpPr txBox="1">
            <a:spLocks noChangeArrowheads="1"/>
          </p:cNvSpPr>
          <p:nvPr/>
        </p:nvSpPr>
        <p:spPr bwMode="auto">
          <a:xfrm>
            <a:off x="4300538" y="1022350"/>
            <a:ext cx="515937" cy="415925"/>
          </a:xfrm>
          <a:prstGeom prst="rect">
            <a:avLst/>
          </a:prstGeom>
          <a:solidFill>
            <a:schemeClr val="bg1"/>
          </a:solidFill>
          <a:ln w="19050">
            <a:solidFill>
              <a:srgbClr val="CC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>
                <a:solidFill>
                  <a:srgbClr val="CC3300"/>
                </a:solidFill>
                <a:latin typeface="Tahoma" pitchFamily="34" charset="0"/>
              </a:rPr>
              <a:t>x</a:t>
            </a:r>
            <a:r>
              <a:rPr lang="en-US" altLang="zh-CN" i="1" baseline="30000">
                <a:solidFill>
                  <a:srgbClr val="CC3300"/>
                </a:solidFill>
                <a:latin typeface="Tahoma" pitchFamily="34" charset="0"/>
              </a:rPr>
              <a:t>+</a:t>
            </a:r>
          </a:p>
        </p:txBody>
      </p:sp>
      <p:graphicFrame>
        <p:nvGraphicFramePr>
          <p:cNvPr id="7170" name="Object 18"/>
          <p:cNvGraphicFramePr>
            <a:graphicFrameLocks noChangeAspect="1"/>
          </p:cNvGraphicFramePr>
          <p:nvPr/>
        </p:nvGraphicFramePr>
        <p:xfrm>
          <a:off x="7840663" y="842963"/>
          <a:ext cx="7207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Equation" r:id="rId3" imgW="444500" imgH="419100" progId="Equation.3">
                  <p:embed/>
                </p:oleObj>
              </mc:Choice>
              <mc:Fallback>
                <p:oleObj name="Equation" r:id="rId3" imgW="444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663" y="842963"/>
                        <a:ext cx="72072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6212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>
                <a:latin typeface="Gill Sans" charset="0"/>
                <a:cs typeface="Gill Sans" charset="0"/>
              </a:rPr>
              <a:t>Learning the Maximum Margin Classifier</a:t>
            </a:r>
            <a:endParaRPr lang="en-US" altLang="zh-CN" sz="3200" smtClean="0">
              <a:latin typeface="Gill Sans" charset="0"/>
              <a:cs typeface="Gill Sans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762FAB5-ECF2-4571-A957-D7BF57B681E7}" type="slidenum">
              <a:rPr lang="en-US" altLang="zh-CN" sz="1400"/>
              <a:pPr eaLnBrk="1" hangingPunct="1"/>
              <a:t>48</a:t>
            </a:fld>
            <a:endParaRPr lang="en-US" altLang="zh-CN" sz="1400"/>
          </a:p>
        </p:txBody>
      </p:sp>
      <p:grpSp>
        <p:nvGrpSpPr>
          <p:cNvPr id="9221" name="Group 7"/>
          <p:cNvGrpSpPr>
            <a:grpSpLocks/>
          </p:cNvGrpSpPr>
          <p:nvPr/>
        </p:nvGrpSpPr>
        <p:grpSpPr bwMode="auto">
          <a:xfrm>
            <a:off x="304800" y="1981200"/>
            <a:ext cx="4343400" cy="2209800"/>
            <a:chOff x="292100" y="4191000"/>
            <a:chExt cx="4343399" cy="2209800"/>
          </a:xfrm>
        </p:grpSpPr>
        <p:sp>
          <p:nvSpPr>
            <p:cNvPr id="9223" name="Rectangle 25"/>
            <p:cNvSpPr>
              <a:spLocks noChangeArrowheads="1"/>
            </p:cNvSpPr>
            <p:nvPr/>
          </p:nvSpPr>
          <p:spPr bwMode="auto">
            <a:xfrm>
              <a:off x="292100" y="4191000"/>
              <a:ext cx="4343399" cy="183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tx1"/>
                </a:buClr>
              </a:pPr>
              <a:r>
                <a:rPr lang="en-US" altLang="zh-CN" sz="2400">
                  <a:latin typeface="Gill Sans" charset="0"/>
                </a:rPr>
                <a:t>What should our quadratic optimization criterion be?</a:t>
              </a:r>
            </a:p>
            <a:p>
              <a:pPr marL="342900" indent="-342900">
                <a:spcBef>
                  <a:spcPct val="20000"/>
                </a:spcBef>
                <a:buClr>
                  <a:schemeClr val="tx1"/>
                </a:buClr>
              </a:pPr>
              <a:endParaRPr lang="en-US" altLang="zh-CN">
                <a:solidFill>
                  <a:srgbClr val="990099"/>
                </a:solidFill>
                <a:latin typeface="Tahoma" pitchFamily="34" charset="0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tx1"/>
                </a:buClr>
              </a:pPr>
              <a:r>
                <a:rPr lang="en-US" altLang="zh-CN">
                  <a:solidFill>
                    <a:srgbClr val="990099"/>
                  </a:solidFill>
                  <a:latin typeface="Gill Sans" charset="0"/>
                </a:rPr>
                <a:t>Minimize</a:t>
              </a:r>
              <a:endParaRPr lang="en-US" altLang="zh-CN" b="1" i="1">
                <a:solidFill>
                  <a:srgbClr val="990099"/>
                </a:solidFill>
                <a:latin typeface="Gill Sans" charset="0"/>
              </a:endParaRPr>
            </a:p>
          </p:txBody>
        </p:sp>
        <p:graphicFrame>
          <p:nvGraphicFramePr>
            <p:cNvPr id="9218" name="Object 30"/>
            <p:cNvGraphicFramePr>
              <a:graphicFrameLocks noChangeAspect="1"/>
            </p:cNvGraphicFramePr>
            <p:nvPr/>
          </p:nvGraphicFramePr>
          <p:xfrm>
            <a:off x="1816100" y="5181600"/>
            <a:ext cx="2362200" cy="1042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0" name="Equation" r:id="rId3" imgW="977900" imgH="431800" progId="Equation.3">
                    <p:embed/>
                  </p:oleObj>
                </mc:Choice>
                <mc:Fallback>
                  <p:oleObj name="Equation" r:id="rId3" imgW="9779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6100" y="5181600"/>
                          <a:ext cx="2362200" cy="10428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2806699" y="5257800"/>
              <a:ext cx="12954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222" name="Rectangle 26"/>
          <p:cNvSpPr>
            <a:spLocks noChangeArrowheads="1"/>
          </p:cNvSpPr>
          <p:nvPr/>
        </p:nvSpPr>
        <p:spPr bwMode="auto">
          <a:xfrm>
            <a:off x="4267200" y="3733800"/>
            <a:ext cx="45735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 sz="2400">
                <a:latin typeface="Gill Sans" charset="0"/>
              </a:rPr>
              <a:t>What constraints should be?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endParaRPr lang="en-US" altLang="zh-CN" b="1" i="1"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 b="1" i="1">
                <a:latin typeface="Tahoma" pitchFamily="34" charset="0"/>
              </a:rPr>
              <a:t>w</a:t>
            </a:r>
            <a:r>
              <a:rPr lang="en-US" altLang="zh-CN" i="1">
                <a:latin typeface="Tahoma" pitchFamily="34" charset="0"/>
              </a:rPr>
              <a:t> . </a:t>
            </a:r>
            <a:r>
              <a:rPr lang="en-US" altLang="zh-CN" b="1" i="1">
                <a:latin typeface="Tahoma" pitchFamily="34" charset="0"/>
              </a:rPr>
              <a:t>x</a:t>
            </a:r>
            <a:r>
              <a:rPr lang="en-US" altLang="zh-CN" i="1" baseline="-25000">
                <a:latin typeface="Tahoma" pitchFamily="34" charset="0"/>
              </a:rPr>
              <a:t>k</a:t>
            </a:r>
            <a:r>
              <a:rPr lang="en-US" altLang="zh-CN" i="1">
                <a:latin typeface="Tahoma" pitchFamily="34" charset="0"/>
              </a:rPr>
              <a:t> + b &gt;= 1 if y</a:t>
            </a:r>
            <a:r>
              <a:rPr lang="en-US" altLang="zh-CN" i="1" baseline="-25000">
                <a:latin typeface="Tahoma" pitchFamily="34" charset="0"/>
              </a:rPr>
              <a:t>k</a:t>
            </a:r>
            <a:r>
              <a:rPr lang="en-US" altLang="zh-CN" i="1">
                <a:latin typeface="Tahoma" pitchFamily="34" charset="0"/>
              </a:rPr>
              <a:t> = 1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 b="1" i="1">
                <a:latin typeface="Tahoma" pitchFamily="34" charset="0"/>
              </a:rPr>
              <a:t>w</a:t>
            </a:r>
            <a:r>
              <a:rPr lang="en-US" altLang="zh-CN" i="1">
                <a:latin typeface="Tahoma" pitchFamily="34" charset="0"/>
              </a:rPr>
              <a:t> . </a:t>
            </a:r>
            <a:r>
              <a:rPr lang="en-US" altLang="zh-CN" b="1" i="1">
                <a:latin typeface="Tahoma" pitchFamily="34" charset="0"/>
              </a:rPr>
              <a:t>x</a:t>
            </a:r>
            <a:r>
              <a:rPr lang="en-US" altLang="zh-CN" i="1" baseline="-25000">
                <a:latin typeface="Tahoma" pitchFamily="34" charset="0"/>
              </a:rPr>
              <a:t>k</a:t>
            </a:r>
            <a:r>
              <a:rPr lang="en-US" altLang="zh-CN" i="1">
                <a:latin typeface="Tahoma" pitchFamily="34" charset="0"/>
              </a:rPr>
              <a:t> + b &lt;= -1 if y</a:t>
            </a:r>
            <a:r>
              <a:rPr lang="en-US" altLang="zh-CN" i="1" baseline="-25000">
                <a:latin typeface="Tahoma" pitchFamily="34" charset="0"/>
              </a:rPr>
              <a:t>k</a:t>
            </a:r>
            <a:r>
              <a:rPr lang="en-US" altLang="zh-CN" i="1">
                <a:latin typeface="Tahoma" pitchFamily="34" charset="0"/>
              </a:rPr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33458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239000" cy="990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Solving the Optimization Problem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610600" cy="4032448"/>
          </a:xfrm>
        </p:spPr>
        <p:txBody>
          <a:bodyPr>
            <a:normAutofit/>
          </a:bodyPr>
          <a:lstStyle/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r>
              <a:rPr lang="en-US" altLang="zh-CN" sz="2200" smtClean="0">
                <a:latin typeface="Gill Sans" charset="0"/>
                <a:cs typeface="Gill Sans" charset="0"/>
              </a:rPr>
              <a:t>Need to optimize a </a:t>
            </a:r>
            <a:r>
              <a:rPr lang="en-US" altLang="zh-CN" sz="2200" i="1" smtClean="0">
                <a:latin typeface="Gill Sans" charset="0"/>
                <a:cs typeface="Gill Sans" charset="0"/>
              </a:rPr>
              <a:t>quadratic </a:t>
            </a:r>
            <a:r>
              <a:rPr lang="en-US" altLang="zh-CN" sz="2200" smtClean="0">
                <a:latin typeface="Gill Sans" charset="0"/>
                <a:cs typeface="Gill Sans" charset="0"/>
              </a:rPr>
              <a:t>function subject to </a:t>
            </a:r>
            <a:r>
              <a:rPr lang="en-US" altLang="zh-CN" sz="2200" i="1" smtClean="0">
                <a:latin typeface="Gill Sans" charset="0"/>
                <a:cs typeface="Gill Sans" charset="0"/>
              </a:rPr>
              <a:t>linear </a:t>
            </a:r>
            <a:r>
              <a:rPr lang="en-US" altLang="zh-CN" sz="2200">
                <a:latin typeface="Gill Sans" charset="0"/>
                <a:cs typeface="Gill Sans" charset="0"/>
              </a:rPr>
              <a:t>constraints: Quadratic programming (</a:t>
            </a:r>
            <a:r>
              <a:rPr lang="en-US" altLang="zh-CN" sz="2400">
                <a:latin typeface="Gill Sans" charset="0"/>
                <a:cs typeface="Gill Sans" charset="0"/>
              </a:rPr>
              <a:t>QP)</a:t>
            </a:r>
            <a:endParaRPr lang="en-US" altLang="zh-CN" sz="2200" smtClean="0">
              <a:latin typeface="Gill Sans" charset="0"/>
              <a:cs typeface="Gill Sans" charset="0"/>
            </a:endParaRPr>
          </a:p>
          <a:p>
            <a:r>
              <a:rPr lang="en-US" altLang="zh-CN" sz="2400">
                <a:latin typeface="Gill Sans" charset="0"/>
                <a:cs typeface="Gill Sans" charset="0"/>
              </a:rPr>
              <a:t>QP </a:t>
            </a:r>
            <a:r>
              <a:rPr lang="en-US" altLang="zh-CN" sz="2400" smtClean="0">
                <a:latin typeface="Gill Sans" charset="0"/>
                <a:cs typeface="Gill Sans" charset="0"/>
              </a:rPr>
              <a:t>is </a:t>
            </a:r>
            <a:r>
              <a:rPr lang="en-US" altLang="zh-CN" sz="2400">
                <a:latin typeface="Gill Sans" charset="0"/>
                <a:cs typeface="Gill Sans" charset="0"/>
              </a:rPr>
              <a:t>a well-studied class of optimization algorithms to maximize a quadratic function of some real-valued variables subject to linear constraints</a:t>
            </a:r>
            <a:r>
              <a:rPr lang="en-US" altLang="zh-CN" sz="2400" smtClean="0">
                <a:latin typeface="Gill Sans" charset="0"/>
                <a:cs typeface="Gill Sans" charset="0"/>
              </a:rPr>
              <a:t>.</a:t>
            </a:r>
          </a:p>
          <a:p>
            <a:pPr lvl="1"/>
            <a:r>
              <a:rPr lang="en-US" altLang="zh-CN" sz="2000">
                <a:latin typeface="Gill Sans" charset="0"/>
                <a:cs typeface="Gill Sans" charset="0"/>
              </a:rPr>
              <a:t>several (non-trivial) algorithms exist</a:t>
            </a:r>
          </a:p>
          <a:p>
            <a:pPr eaLnBrk="1" hangingPunct="1"/>
            <a:endParaRPr lang="en-US" altLang="zh-CN" sz="2200" smtClean="0">
              <a:latin typeface="Gill Sans" charset="0"/>
              <a:cs typeface="Gill Sans" charset="0"/>
            </a:endParaRP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1385690" y="1484784"/>
            <a:ext cx="6438900" cy="103187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sz="2000"/>
              <a:t>Find </a:t>
            </a:r>
            <a:r>
              <a:rPr lang="en-US" altLang="zh-CN" sz="2000" b="1"/>
              <a:t>w</a:t>
            </a:r>
            <a:r>
              <a:rPr lang="en-US" altLang="zh-CN" sz="2000"/>
              <a:t> and b such that</a:t>
            </a:r>
          </a:p>
          <a:p>
            <a:pPr eaLnBrk="1" hangingPunct="1"/>
            <a:r>
              <a:rPr lang="el-GR" altLang="zh-CN" sz="2000" b="1">
                <a:cs typeface="Times New Roman" pitchFamily="18" charset="0"/>
              </a:rPr>
              <a:t>Φ</a:t>
            </a:r>
            <a:r>
              <a:rPr lang="en-US" altLang="zh-CN" sz="2000">
                <a:cs typeface="Times New Roman" pitchFamily="18" charset="0"/>
              </a:rPr>
              <a:t>(</a:t>
            </a:r>
            <a:r>
              <a:rPr lang="en-US" altLang="zh-CN" sz="2000" b="1">
                <a:cs typeface="Times New Roman" pitchFamily="18" charset="0"/>
              </a:rPr>
              <a:t>w</a:t>
            </a:r>
            <a:r>
              <a:rPr lang="en-US" altLang="zh-CN" sz="2000">
                <a:cs typeface="Times New Roman" pitchFamily="18" charset="0"/>
              </a:rPr>
              <a:t>)</a:t>
            </a:r>
            <a:r>
              <a:rPr lang="en-US" altLang="zh-CN" sz="2000" b="1">
                <a:cs typeface="Times New Roman" pitchFamily="18" charset="0"/>
              </a:rPr>
              <a:t> =</a:t>
            </a:r>
            <a:r>
              <a:rPr lang="en-US" altLang="zh-CN" sz="2000" b="1"/>
              <a:t>w</a:t>
            </a:r>
            <a:r>
              <a:rPr lang="en-US" altLang="zh-CN" sz="2000" baseline="30000"/>
              <a:t>T</a:t>
            </a:r>
            <a:r>
              <a:rPr lang="en-US" altLang="zh-CN" sz="2000" b="1"/>
              <a:t>w</a:t>
            </a:r>
            <a:r>
              <a:rPr lang="en-US" altLang="zh-CN" sz="2000"/>
              <a:t>  is minimized </a:t>
            </a:r>
          </a:p>
          <a:p>
            <a:pPr eaLnBrk="1" hangingPunct="1"/>
            <a:r>
              <a:rPr lang="en-US" altLang="zh-CN" sz="2000"/>
              <a:t>and for all (</a:t>
            </a:r>
            <a:r>
              <a:rPr lang="en-US" altLang="zh-CN" sz="2000" b="1"/>
              <a:t>x</a:t>
            </a:r>
            <a:r>
              <a:rPr lang="en-US" altLang="zh-CN" sz="2000" i="1" baseline="-25000"/>
              <a:t>i</a:t>
            </a:r>
            <a:r>
              <a:rPr lang="en-US" altLang="zh-CN" sz="2000"/>
              <a:t>, </a:t>
            </a:r>
            <a:r>
              <a:rPr lang="en-US" altLang="zh-CN" sz="2000" i="1"/>
              <a:t>y</a:t>
            </a:r>
            <a:r>
              <a:rPr lang="en-US" altLang="zh-CN" sz="2000" i="1" baseline="-25000"/>
              <a:t>i</a:t>
            </a:r>
            <a:r>
              <a:rPr lang="en-US" altLang="zh-CN" sz="2000"/>
              <a:t>)</a:t>
            </a:r>
            <a:r>
              <a:rPr lang="ru-RU" altLang="zh-CN" sz="2000"/>
              <a:t>,</a:t>
            </a:r>
            <a:r>
              <a:rPr lang="en-US" altLang="zh-CN" sz="2000"/>
              <a:t> </a:t>
            </a:r>
            <a:r>
              <a:rPr lang="en-US" altLang="zh-CN" sz="2000" i="1"/>
              <a:t>i</a:t>
            </a:r>
            <a:r>
              <a:rPr lang="en-US" altLang="zh-CN" sz="2000"/>
              <a:t>=1..</a:t>
            </a:r>
            <a:r>
              <a:rPr lang="en-US" altLang="zh-CN" sz="2000" i="1"/>
              <a:t>n</a:t>
            </a:r>
            <a:r>
              <a:rPr lang="ru-RU" altLang="zh-CN" sz="2000" i="1"/>
              <a:t> </a:t>
            </a:r>
            <a:r>
              <a:rPr lang="en-US" altLang="zh-CN" sz="2000"/>
              <a:t>:       </a:t>
            </a:r>
            <a:r>
              <a:rPr lang="en-US" altLang="zh-CN" sz="2000" i="1"/>
              <a:t>y</a:t>
            </a:r>
            <a:r>
              <a:rPr lang="en-US" altLang="zh-CN" sz="2000" i="1" baseline="-25000"/>
              <a:t>i</a:t>
            </a:r>
            <a:r>
              <a:rPr lang="en-US" altLang="zh-CN" sz="2000"/>
              <a:t> (</a:t>
            </a:r>
            <a:r>
              <a:rPr lang="en-US" altLang="zh-CN" sz="2000" b="1"/>
              <a:t>w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en-US" altLang="zh-CN" sz="2000" i="1" baseline="-25000"/>
              <a:t>i</a:t>
            </a:r>
            <a:r>
              <a:rPr lang="en-US" altLang="zh-CN" sz="2000" b="1"/>
              <a:t> </a:t>
            </a:r>
            <a:r>
              <a:rPr lang="en-US" altLang="zh-CN" sz="2000"/>
              <a:t>+ </a:t>
            </a:r>
            <a:r>
              <a:rPr lang="en-US" altLang="zh-CN" sz="2000" i="1"/>
              <a:t>b</a:t>
            </a:r>
            <a:r>
              <a:rPr lang="en-US" altLang="zh-CN" sz="2000"/>
              <a:t>)</a:t>
            </a:r>
            <a:r>
              <a:rPr lang="en-US" altLang="zh-CN" sz="2000" b="1"/>
              <a:t> </a:t>
            </a:r>
            <a:r>
              <a:rPr lang="en-US" altLang="zh-CN" sz="2000" b="1">
                <a:cs typeface="Times New Roman" pitchFamily="18" charset="0"/>
              </a:rPr>
              <a:t>≥ </a:t>
            </a:r>
            <a:r>
              <a:rPr lang="en-US" altLang="zh-CN" sz="2000"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61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Discriminative approaches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smtClean="0"/>
              <a:t>Two issues</a:t>
            </a:r>
          </a:p>
          <a:p>
            <a:pPr lvl="1"/>
            <a:r>
              <a:rPr lang="en-US" altLang="zh-CN" smtClean="0"/>
              <a:t>How to define </a:t>
            </a:r>
            <a:r>
              <a:rPr lang="en-US" altLang="zh-CN" i="1" smtClean="0"/>
              <a:t>f</a:t>
            </a:r>
          </a:p>
          <a:p>
            <a:pPr lvl="1"/>
            <a:r>
              <a:rPr lang="en-US" altLang="zh-CN"/>
              <a:t>H</a:t>
            </a:r>
            <a:r>
              <a:rPr lang="en-US" altLang="zh-CN" smtClean="0"/>
              <a:t>ow to learn it</a:t>
            </a:r>
          </a:p>
          <a:p>
            <a:r>
              <a:rPr lang="en-US" altLang="zh-CN" smtClean="0"/>
              <a:t>Many ways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kNN</a:t>
            </a:r>
            <a:r>
              <a:rPr lang="en-US" altLang="zh-CN" smtClean="0"/>
              <a:t>: define </a:t>
            </a:r>
            <a:r>
              <a:rPr lang="en-US" altLang="zh-CN" i="1" smtClean="0"/>
              <a:t>f</a:t>
            </a:r>
            <a:r>
              <a:rPr lang="en-US" altLang="zh-CN" smtClean="0"/>
              <a:t> by data samples</a:t>
            </a:r>
          </a:p>
          <a:p>
            <a:pPr lvl="1"/>
            <a:r>
              <a:rPr lang="en-US" altLang="zh-CN" i="1" smtClean="0"/>
              <a:t>f</a:t>
            </a:r>
            <a:r>
              <a:rPr lang="en-US" altLang="zh-CN" smtClean="0"/>
              <a:t>: linear/non-linear scalar/vector function, with hidden variables</a:t>
            </a:r>
          </a:p>
          <a:p>
            <a:pPr lvl="1"/>
            <a:r>
              <a:rPr lang="en-US" altLang="zh-CN" smtClean="0"/>
              <a:t>learning: LDA (dim reduction), </a:t>
            </a:r>
            <a:r>
              <a:rPr lang="en-US" altLang="zh-CN" smtClean="0">
                <a:solidFill>
                  <a:srgbClr val="FF0000"/>
                </a:solidFill>
              </a:rPr>
              <a:t>SVM </a:t>
            </a:r>
            <a:r>
              <a:rPr lang="en-US" altLang="zh-CN" smtClean="0"/>
              <a:t>(</a:t>
            </a:r>
            <a:r>
              <a:rPr lang="en-US" altLang="zh-CN"/>
              <a:t>max margin learning), </a:t>
            </a:r>
            <a:r>
              <a:rPr lang="en-US" altLang="zh-CN" smtClean="0"/>
              <a:t>regression, </a:t>
            </a:r>
            <a:r>
              <a:rPr lang="en-US" altLang="zh-CN"/>
              <a:t>neural </a:t>
            </a:r>
            <a:r>
              <a:rPr lang="en-US" altLang="zh-CN" smtClean="0"/>
              <a:t>network, boosting</a:t>
            </a:r>
            <a:r>
              <a:rPr lang="en-US" altLang="zh-CN"/>
              <a:t>, decision </a:t>
            </a:r>
            <a:r>
              <a:rPr lang="en-US" altLang="zh-CN" smtClean="0"/>
              <a:t>trees...</a:t>
            </a:r>
          </a:p>
          <a:p>
            <a:pPr lvl="1"/>
            <a:r>
              <a:rPr lang="en-US" altLang="zh-CN" smtClean="0"/>
              <a:t>SVM: </a:t>
            </a:r>
            <a:r>
              <a:rPr lang="en-US" altLang="zh-CN" smtClean="0">
                <a:solidFill>
                  <a:srgbClr val="FF0000"/>
                </a:solidFill>
              </a:rPr>
              <a:t>Linear SVM, Kernel SVM</a:t>
            </a:r>
            <a:r>
              <a:rPr lang="en-US" altLang="zh-CN" smtClean="0"/>
              <a:t>, Structural SVM (vector function), Latent SVM (with hidden variables)</a:t>
            </a:r>
            <a:endParaRPr lang="en-US" altLang="zh-CN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75"/>
          <a:stretch/>
        </p:blipFill>
        <p:spPr bwMode="auto">
          <a:xfrm>
            <a:off x="4510215" y="1700808"/>
            <a:ext cx="4348843" cy="109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5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Gill Sans" charset="0"/>
                <a:cs typeface="Gill Sans" charset="0"/>
              </a:rPr>
              <a:t>Quadratic Programming</a:t>
            </a:r>
          </a:p>
        </p:txBody>
      </p:sp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1103313" y="1263650"/>
          <a:ext cx="364172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Equation" r:id="rId3" imgW="1612900" imgH="419100" progId="Equation.3">
                  <p:embed/>
                </p:oleObj>
              </mc:Choice>
              <mc:Fallback>
                <p:oleObj name="Equation" r:id="rId3" imgW="1612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1263650"/>
                        <a:ext cx="364172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315913" y="1571625"/>
            <a:ext cx="7731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Find</a:t>
            </a:r>
          </a:p>
        </p:txBody>
      </p:sp>
      <p:graphicFrame>
        <p:nvGraphicFramePr>
          <p:cNvPr id="8195" name="Object 5"/>
          <p:cNvGraphicFramePr>
            <a:graphicFrameLocks noChangeAspect="1"/>
          </p:cNvGraphicFramePr>
          <p:nvPr/>
        </p:nvGraphicFramePr>
        <p:xfrm>
          <a:off x="2139950" y="2133600"/>
          <a:ext cx="4048125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5" name="Equation" r:id="rId5" imgW="1790700" imgH="914400" progId="Equation.3">
                  <p:embed/>
                </p:oleObj>
              </mc:Choice>
              <mc:Fallback>
                <p:oleObj name="Equation" r:id="rId5" imgW="17907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2133600"/>
                        <a:ext cx="4048125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6"/>
          <p:cNvGraphicFramePr>
            <a:graphicFrameLocks noChangeAspect="1"/>
          </p:cNvGraphicFramePr>
          <p:nvPr/>
        </p:nvGraphicFramePr>
        <p:xfrm>
          <a:off x="1812925" y="4408488"/>
          <a:ext cx="5654675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6" name="Equation" r:id="rId7" imgW="2501900" imgH="914400" progId="Equation.3">
                  <p:embed/>
                </p:oleObj>
              </mc:Choice>
              <mc:Fallback>
                <p:oleObj name="Equation" r:id="rId7" imgW="2501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4408488"/>
                        <a:ext cx="5654675" cy="206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165100" y="4198938"/>
            <a:ext cx="1957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And subject to</a:t>
            </a:r>
          </a:p>
        </p:txBody>
      </p:sp>
      <p:sp>
        <p:nvSpPr>
          <p:cNvPr id="39944" name="AutoShape 8"/>
          <p:cNvSpPr>
            <a:spLocks/>
          </p:cNvSpPr>
          <p:nvPr/>
        </p:nvSpPr>
        <p:spPr bwMode="auto">
          <a:xfrm flipH="1">
            <a:off x="6283325" y="2257425"/>
            <a:ext cx="315913" cy="1779588"/>
          </a:xfrm>
          <a:prstGeom prst="leftBrace">
            <a:avLst>
              <a:gd name="adj1" fmla="val 46943"/>
              <a:gd name="adj2" fmla="val 50000"/>
            </a:avLst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6775450" y="2724150"/>
            <a:ext cx="2227263" cy="10064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cs typeface="ＭＳ Ｐゴシック" charset="0"/>
              </a:rPr>
              <a:t>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cs typeface="ＭＳ Ｐゴシック" charset="0"/>
              </a:rPr>
              <a:t> additional linear </a:t>
            </a: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cs typeface="ＭＳ Ｐゴシック" charset="0"/>
              </a:rPr>
              <a:t>in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cs typeface="ＭＳ Ｐゴシック" charset="0"/>
              </a:rPr>
              <a:t>equality constraints</a:t>
            </a:r>
          </a:p>
        </p:txBody>
      </p:sp>
      <p:sp>
        <p:nvSpPr>
          <p:cNvPr id="8202" name="AutoShape 10"/>
          <p:cNvSpPr>
            <a:spLocks/>
          </p:cNvSpPr>
          <p:nvPr/>
        </p:nvSpPr>
        <p:spPr bwMode="auto">
          <a:xfrm flipH="1">
            <a:off x="7373938" y="4543425"/>
            <a:ext cx="315912" cy="1779588"/>
          </a:xfrm>
          <a:prstGeom prst="leftBrace">
            <a:avLst>
              <a:gd name="adj1" fmla="val 46943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altLang="zh-CN"/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 rot="5400000">
            <a:off x="7217570" y="4841081"/>
            <a:ext cx="22272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i="1">
                <a:solidFill>
                  <a:srgbClr val="FF0000"/>
                </a:solidFill>
                <a:latin typeface="Tahoma" pitchFamily="34" charset="0"/>
              </a:rPr>
              <a:t>e</a:t>
            </a:r>
            <a:r>
              <a:rPr lang="en-US" altLang="zh-CN" sz="2000">
                <a:solidFill>
                  <a:srgbClr val="FF0000"/>
                </a:solidFill>
                <a:latin typeface="Tahoma" pitchFamily="34" charset="0"/>
              </a:rPr>
              <a:t> additional linear </a:t>
            </a:r>
            <a:r>
              <a:rPr lang="en-US" altLang="zh-CN" sz="2000" u="sng">
                <a:solidFill>
                  <a:srgbClr val="FF0000"/>
                </a:solidFill>
                <a:latin typeface="Tahoma" pitchFamily="34" charset="0"/>
              </a:rPr>
              <a:t>e</a:t>
            </a:r>
            <a:r>
              <a:rPr lang="en-US" altLang="zh-CN" sz="2000">
                <a:solidFill>
                  <a:srgbClr val="FF0000"/>
                </a:solidFill>
                <a:latin typeface="Tahoma" pitchFamily="34" charset="0"/>
              </a:rPr>
              <a:t>quality constraints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6383338" y="1479550"/>
            <a:ext cx="2600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solidFill>
                  <a:srgbClr val="990099"/>
                </a:solidFill>
                <a:latin typeface="Tahoma" pitchFamily="34" charset="0"/>
              </a:rPr>
              <a:t>Quadratic criterion</a:t>
            </a:r>
          </a:p>
        </p:txBody>
      </p:sp>
      <p:sp>
        <p:nvSpPr>
          <p:cNvPr id="8205" name="Freeform 13"/>
          <p:cNvSpPr>
            <a:spLocks/>
          </p:cNvSpPr>
          <p:nvPr/>
        </p:nvSpPr>
        <p:spPr bwMode="auto">
          <a:xfrm>
            <a:off x="4833938" y="1647825"/>
            <a:ext cx="1501775" cy="141288"/>
          </a:xfrm>
          <a:custGeom>
            <a:avLst/>
            <a:gdLst>
              <a:gd name="T0" fmla="*/ 1583797843 w 1424"/>
              <a:gd name="T1" fmla="*/ 0 h 59"/>
              <a:gd name="T2" fmla="*/ 1137798241 w 1424"/>
              <a:gd name="T3" fmla="*/ 303936826 h 59"/>
              <a:gd name="T4" fmla="*/ 344787094 w 1424"/>
              <a:gd name="T5" fmla="*/ 131895943 h 59"/>
              <a:gd name="T6" fmla="*/ 41152223 w 1424"/>
              <a:gd name="T7" fmla="*/ 177773859 h 59"/>
              <a:gd name="T8" fmla="*/ 0 w 1424"/>
              <a:gd name="T9" fmla="*/ 217916403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24"/>
              <a:gd name="T16" fmla="*/ 0 h 59"/>
              <a:gd name="T17" fmla="*/ 1424 w 1424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24" h="59">
                <a:moveTo>
                  <a:pt x="1424" y="0"/>
                </a:moveTo>
                <a:cubicBezTo>
                  <a:pt x="1291" y="35"/>
                  <a:pt x="1161" y="47"/>
                  <a:pt x="1023" y="53"/>
                </a:cubicBezTo>
                <a:cubicBezTo>
                  <a:pt x="779" y="50"/>
                  <a:pt x="548" y="59"/>
                  <a:pt x="310" y="23"/>
                </a:cubicBezTo>
                <a:cubicBezTo>
                  <a:pt x="219" y="26"/>
                  <a:pt x="128" y="27"/>
                  <a:pt x="37" y="31"/>
                </a:cubicBezTo>
                <a:cubicBezTo>
                  <a:pt x="24" y="32"/>
                  <a:pt x="0" y="38"/>
                  <a:pt x="0" y="38"/>
                </a:cubicBezTo>
              </a:path>
            </a:pathLst>
          </a:custGeom>
          <a:noFill/>
          <a:ln w="28575">
            <a:solidFill>
              <a:srgbClr val="99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228600" y="222567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Subject to</a:t>
            </a:r>
          </a:p>
        </p:txBody>
      </p:sp>
    </p:spTree>
    <p:extLst>
      <p:ext uri="{BB962C8B-B14F-4D97-AF65-F5344CB8AC3E}">
        <p14:creationId xmlns:p14="http://schemas.microsoft.com/office/powerpoint/2010/main" val="28208746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Lagrangian Dual Problem</a:t>
            </a:r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29000"/>
            <a:ext cx="8826982" cy="197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475656" y="2000721"/>
            <a:ext cx="6438900" cy="103187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sz="2000"/>
              <a:t>Find </a:t>
            </a:r>
            <a:r>
              <a:rPr lang="en-US" altLang="zh-CN" sz="2000" b="1"/>
              <a:t>w</a:t>
            </a:r>
            <a:r>
              <a:rPr lang="en-US" altLang="zh-CN" sz="2000"/>
              <a:t> and b such that</a:t>
            </a:r>
          </a:p>
          <a:p>
            <a:pPr eaLnBrk="1" hangingPunct="1"/>
            <a:r>
              <a:rPr lang="el-GR" altLang="zh-CN" sz="2000" b="1">
                <a:cs typeface="Times New Roman" pitchFamily="18" charset="0"/>
              </a:rPr>
              <a:t>Φ</a:t>
            </a:r>
            <a:r>
              <a:rPr lang="en-US" altLang="zh-CN" sz="2000">
                <a:cs typeface="Times New Roman" pitchFamily="18" charset="0"/>
              </a:rPr>
              <a:t>(</a:t>
            </a:r>
            <a:r>
              <a:rPr lang="en-US" altLang="zh-CN" sz="2000" b="1">
                <a:cs typeface="Times New Roman" pitchFamily="18" charset="0"/>
              </a:rPr>
              <a:t>w</a:t>
            </a:r>
            <a:r>
              <a:rPr lang="en-US" altLang="zh-CN" sz="2000">
                <a:cs typeface="Times New Roman" pitchFamily="18" charset="0"/>
              </a:rPr>
              <a:t>)</a:t>
            </a:r>
            <a:r>
              <a:rPr lang="en-US" altLang="zh-CN" sz="2000" b="1">
                <a:cs typeface="Times New Roman" pitchFamily="18" charset="0"/>
              </a:rPr>
              <a:t> =</a:t>
            </a:r>
            <a:r>
              <a:rPr lang="en-US" altLang="zh-CN" sz="2000" b="1"/>
              <a:t>w</a:t>
            </a:r>
            <a:r>
              <a:rPr lang="en-US" altLang="zh-CN" sz="2000" baseline="30000"/>
              <a:t>T</a:t>
            </a:r>
            <a:r>
              <a:rPr lang="en-US" altLang="zh-CN" sz="2000" b="1"/>
              <a:t>w</a:t>
            </a:r>
            <a:r>
              <a:rPr lang="en-US" altLang="zh-CN" sz="2000"/>
              <a:t>  is minimized </a:t>
            </a:r>
          </a:p>
          <a:p>
            <a:pPr eaLnBrk="1" hangingPunct="1"/>
            <a:r>
              <a:rPr lang="en-US" altLang="zh-CN" sz="2000"/>
              <a:t>and for all (</a:t>
            </a:r>
            <a:r>
              <a:rPr lang="en-US" altLang="zh-CN" sz="2000" b="1"/>
              <a:t>x</a:t>
            </a:r>
            <a:r>
              <a:rPr lang="en-US" altLang="zh-CN" sz="2000" i="1" baseline="-25000"/>
              <a:t>i</a:t>
            </a:r>
            <a:r>
              <a:rPr lang="en-US" altLang="zh-CN" sz="2000"/>
              <a:t>, </a:t>
            </a:r>
            <a:r>
              <a:rPr lang="en-US" altLang="zh-CN" sz="2000" i="1"/>
              <a:t>y</a:t>
            </a:r>
            <a:r>
              <a:rPr lang="en-US" altLang="zh-CN" sz="2000" i="1" baseline="-25000"/>
              <a:t>i</a:t>
            </a:r>
            <a:r>
              <a:rPr lang="en-US" altLang="zh-CN" sz="2000"/>
              <a:t>)</a:t>
            </a:r>
            <a:r>
              <a:rPr lang="ru-RU" altLang="zh-CN" sz="2000"/>
              <a:t>,</a:t>
            </a:r>
            <a:r>
              <a:rPr lang="en-US" altLang="zh-CN" sz="2000"/>
              <a:t> </a:t>
            </a:r>
            <a:r>
              <a:rPr lang="en-US" altLang="zh-CN" sz="2000" i="1"/>
              <a:t>i</a:t>
            </a:r>
            <a:r>
              <a:rPr lang="en-US" altLang="zh-CN" sz="2000"/>
              <a:t>=1..</a:t>
            </a:r>
            <a:r>
              <a:rPr lang="en-US" altLang="zh-CN" sz="2000" i="1"/>
              <a:t>n</a:t>
            </a:r>
            <a:r>
              <a:rPr lang="ru-RU" altLang="zh-CN" sz="2000" i="1"/>
              <a:t> </a:t>
            </a:r>
            <a:r>
              <a:rPr lang="en-US" altLang="zh-CN" sz="2000"/>
              <a:t>:       </a:t>
            </a:r>
            <a:r>
              <a:rPr lang="en-US" altLang="zh-CN" sz="2000" i="1"/>
              <a:t>y</a:t>
            </a:r>
            <a:r>
              <a:rPr lang="en-US" altLang="zh-CN" sz="2000" i="1" baseline="-25000"/>
              <a:t>i</a:t>
            </a:r>
            <a:r>
              <a:rPr lang="en-US" altLang="zh-CN" sz="2000"/>
              <a:t> (</a:t>
            </a:r>
            <a:r>
              <a:rPr lang="en-US" altLang="zh-CN" sz="2000" b="1"/>
              <a:t>w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en-US" altLang="zh-CN" sz="2000" i="1" baseline="-25000"/>
              <a:t>i</a:t>
            </a:r>
            <a:r>
              <a:rPr lang="en-US" altLang="zh-CN" sz="2000" b="1"/>
              <a:t> </a:t>
            </a:r>
            <a:r>
              <a:rPr lang="en-US" altLang="zh-CN" sz="2000"/>
              <a:t>+ </a:t>
            </a:r>
            <a:r>
              <a:rPr lang="en-US" altLang="zh-CN" sz="2000" i="1"/>
              <a:t>b</a:t>
            </a:r>
            <a:r>
              <a:rPr lang="en-US" altLang="zh-CN" sz="2000"/>
              <a:t>)</a:t>
            </a:r>
            <a:r>
              <a:rPr lang="en-US" altLang="zh-CN" sz="2000" b="1"/>
              <a:t> </a:t>
            </a:r>
            <a:r>
              <a:rPr lang="en-US" altLang="zh-CN" sz="2000" b="1">
                <a:cs typeface="Times New Roman" pitchFamily="18" charset="0"/>
              </a:rPr>
              <a:t>≥ </a:t>
            </a:r>
            <a:r>
              <a:rPr lang="en-US" altLang="zh-CN" sz="2000"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510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</a:t>
            </a:r>
            <a:r>
              <a:rPr lang="en-US" altLang="zh-CN" smtClean="0"/>
              <a:t>Lagrangian Dual </a:t>
            </a:r>
            <a:r>
              <a:rPr lang="en-US" altLang="zh-CN"/>
              <a:t>Problem</a:t>
            </a:r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27" y="1340768"/>
            <a:ext cx="6825580" cy="495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4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</a:t>
            </a:r>
            <a:r>
              <a:rPr lang="en-US" altLang="zh-CN" smtClean="0"/>
              <a:t>Lagrangian Dual </a:t>
            </a:r>
            <a:r>
              <a:rPr lang="en-US" altLang="zh-CN"/>
              <a:t>Problem</a:t>
            </a:r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848872" cy="490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KKT conditions</a:t>
            </a:r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81" y="1484784"/>
            <a:ext cx="739955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116630"/>
            <a:ext cx="166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</a:rPr>
              <a:t>Primal problem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6216" y="149680"/>
            <a:ext cx="148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</a:rPr>
              <a:t>Dual problem</a:t>
            </a:r>
            <a:endParaRPr lang="zh-CN" altLang="en-US" b="1">
              <a:solidFill>
                <a:srgbClr val="FF0000"/>
              </a:solidFill>
            </a:endParaRPr>
          </a:p>
        </p:txBody>
      </p:sp>
      <p:cxnSp>
        <p:nvCxnSpPr>
          <p:cNvPr id="6" name="曲线连接符 5"/>
          <p:cNvCxnSpPr>
            <a:stCxn id="3" idx="2"/>
            <a:endCxn id="5" idx="2"/>
          </p:cNvCxnSpPr>
          <p:nvPr/>
        </p:nvCxnSpPr>
        <p:spPr>
          <a:xfrm rot="16200000" flipH="1">
            <a:off x="4478807" y="-2260941"/>
            <a:ext cx="33050" cy="5526856"/>
          </a:xfrm>
          <a:prstGeom prst="curvedConnector3">
            <a:avLst>
              <a:gd name="adj1" fmla="val 2106554"/>
            </a:avLst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6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</a:t>
            </a:r>
            <a:r>
              <a:rPr lang="en-US" altLang="zh-CN" smtClean="0"/>
              <a:t>Lagrangian Dual </a:t>
            </a:r>
            <a:r>
              <a:rPr lang="en-US" altLang="zh-CN"/>
              <a:t>Problem</a:t>
            </a:r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7200800" cy="468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8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</a:t>
            </a:r>
            <a:r>
              <a:rPr lang="en-US" altLang="zh-CN" smtClean="0"/>
              <a:t>Lagrangian Dual </a:t>
            </a:r>
            <a:r>
              <a:rPr lang="en-US" altLang="zh-CN"/>
              <a:t>Problem</a:t>
            </a:r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37" y="2564904"/>
            <a:ext cx="63690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40768"/>
            <a:ext cx="4496842" cy="70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0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</a:t>
            </a:r>
            <a:r>
              <a:rPr lang="en-US" altLang="zh-CN" smtClean="0"/>
              <a:t>Lagrangian Dual </a:t>
            </a:r>
            <a:r>
              <a:rPr lang="en-US" altLang="zh-CN"/>
              <a:t>Problem</a:t>
            </a:r>
            <a:endParaRPr lang="zh-CN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06578"/>
            <a:ext cx="7923609" cy="549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75656" y="6381328"/>
            <a:ext cx="174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positive </a:t>
            </a:r>
            <a:r>
              <a:rPr lang="en-US" altLang="zh-CN"/>
              <a:t>definite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2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SVM</a:t>
            </a:r>
            <a:endParaRPr lang="zh-CN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700808"/>
            <a:ext cx="7508065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2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SVM</a:t>
            </a:r>
            <a:endParaRPr lang="zh-CN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9792"/>
            <a:ext cx="7488832" cy="443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165304"/>
            <a:ext cx="3704803" cy="59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2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kNN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SVM</a:t>
            </a:r>
          </a:p>
          <a:p>
            <a:r>
              <a:rPr lang="en-US" altLang="zh-CN" dirty="0" smtClean="0"/>
              <a:t>Cross validation</a:t>
            </a:r>
          </a:p>
          <a:p>
            <a:r>
              <a:rPr lang="en-US" altLang="zh-CN" dirty="0" smtClean="0"/>
              <a:t>Summary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9465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mtClean="0"/>
              <a:t>SVM</a:t>
            </a:r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620286" cy="467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6632"/>
            <a:ext cx="502463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2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SVM (Support Vector Machines)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Motivation</a:t>
            </a:r>
          </a:p>
          <a:p>
            <a:pPr lvl="1"/>
            <a:r>
              <a:rPr lang="en-US" altLang="zh-CN" smtClean="0"/>
              <a:t>Linear classifiers</a:t>
            </a:r>
          </a:p>
          <a:p>
            <a:pPr lvl="1"/>
            <a:r>
              <a:rPr lang="en-US" altLang="zh-CN" smtClean="0"/>
              <a:t>What is margin</a:t>
            </a:r>
          </a:p>
          <a:p>
            <a:pPr lvl="1"/>
            <a:r>
              <a:rPr lang="en-US" altLang="zh-CN" smtClean="0"/>
              <a:t>Why maximum margin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Hard Margins</a:t>
            </a:r>
          </a:p>
          <a:p>
            <a:pPr lvl="1"/>
            <a:r>
              <a:rPr lang="en-US" altLang="zh-CN" smtClean="0"/>
              <a:t>Linear SVM</a:t>
            </a:r>
          </a:p>
          <a:p>
            <a:pPr lvl="1"/>
            <a:r>
              <a:rPr lang="en-US" altLang="zh-CN" smtClean="0">
                <a:solidFill>
                  <a:srgbClr val="FF0000"/>
                </a:solidFill>
              </a:rPr>
              <a:t>Kernel SVM</a:t>
            </a:r>
          </a:p>
          <a:p>
            <a:r>
              <a:rPr lang="en-US" altLang="zh-CN" smtClean="0"/>
              <a:t>Soft Margins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31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Non-linear Classifier</a:t>
            </a:r>
            <a:endParaRPr lang="zh-CN" altLang="en-US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21" y="1484784"/>
            <a:ext cx="8001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9" y="3431322"/>
            <a:ext cx="7123170" cy="314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2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Kernel Trick</a:t>
            </a:r>
            <a:endParaRPr lang="zh-CN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04856" cy="435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93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The Kernel Trick</a:t>
            </a:r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128792" cy="443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2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/>
              <a:t>An Example for feature mapping and kernels</a:t>
            </a:r>
            <a:endParaRPr lang="zh-CN" altLang="en-US" sz="400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7272808" cy="451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2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Kernel Trick</a:t>
            </a:r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2175"/>
            <a:ext cx="7465277" cy="402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2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More examples of kernel functions</a:t>
            </a:r>
            <a:endParaRPr lang="zh-CN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04891"/>
            <a:ext cx="740213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2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SVM (Support Vector Machines)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Motivation</a:t>
            </a:r>
          </a:p>
          <a:p>
            <a:pPr lvl="1"/>
            <a:r>
              <a:rPr lang="en-US" altLang="zh-CN" smtClean="0"/>
              <a:t>Linear classifiers</a:t>
            </a:r>
          </a:p>
          <a:p>
            <a:pPr lvl="1"/>
            <a:r>
              <a:rPr lang="en-US" altLang="zh-CN" smtClean="0"/>
              <a:t>What is margin</a:t>
            </a:r>
          </a:p>
          <a:p>
            <a:pPr lvl="1"/>
            <a:r>
              <a:rPr lang="en-US" altLang="zh-CN" smtClean="0"/>
              <a:t>Why maximum margin</a:t>
            </a:r>
          </a:p>
          <a:p>
            <a:r>
              <a:rPr lang="en-US" altLang="zh-CN" smtClean="0"/>
              <a:t>Hard Margins</a:t>
            </a:r>
          </a:p>
          <a:p>
            <a:pPr lvl="1"/>
            <a:r>
              <a:rPr lang="en-US" altLang="zh-CN" smtClean="0"/>
              <a:t>Linear SVM</a:t>
            </a:r>
          </a:p>
          <a:p>
            <a:pPr lvl="1"/>
            <a:r>
              <a:rPr lang="en-US" altLang="zh-CN" smtClean="0"/>
              <a:t>Kernel SVM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Soft Margins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302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Soft Margin Classification  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763000" cy="457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800" smtClean="0">
                <a:latin typeface="Gill Sans" charset="0"/>
                <a:cs typeface="Gill Sans" charset="0"/>
              </a:rPr>
              <a:t>What if the training set is not exactly separable?</a:t>
            </a:r>
            <a:endParaRPr lang="en-US" altLang="zh-CN" sz="2800" i="1" smtClean="0">
              <a:latin typeface="Gill Sans" charset="0"/>
              <a:cs typeface="Gill Sans" charset="0"/>
            </a:endParaRPr>
          </a:p>
          <a:p>
            <a:pPr eaLnBrk="1" hangingPunct="1"/>
            <a:r>
              <a:rPr lang="en-US" altLang="zh-CN" sz="2800" i="1" smtClean="0">
                <a:latin typeface="Gill Sans" charset="0"/>
                <a:cs typeface="Gill Sans" charset="0"/>
              </a:rPr>
              <a:t>Slack variables</a:t>
            </a:r>
            <a:r>
              <a:rPr lang="en-US" altLang="zh-CN" sz="2800" smtClean="0">
                <a:latin typeface="Gill Sans" charset="0"/>
                <a:cs typeface="Gill Sans" charset="0"/>
              </a:rPr>
              <a:t> </a:t>
            </a:r>
            <a:r>
              <a:rPr lang="el-GR" altLang="zh-CN" sz="2800" i="1" smtClean="0">
                <a:latin typeface="Lucida Grande" charset="0"/>
                <a:cs typeface="Gill Sans" charset="0"/>
              </a:rPr>
              <a:t>ε</a:t>
            </a:r>
            <a:r>
              <a:rPr lang="en-US" altLang="zh-CN" sz="2800" i="1" baseline="-25000" smtClean="0">
                <a:latin typeface="Gill Sans" charset="0"/>
                <a:cs typeface="Times New Roman" pitchFamily="18" charset="0"/>
              </a:rPr>
              <a:t>i</a:t>
            </a:r>
            <a:r>
              <a:rPr lang="en-US" altLang="zh-CN" sz="2800" smtClean="0">
                <a:latin typeface="Gill Sans" charset="0"/>
                <a:cs typeface="Times New Roman" pitchFamily="18" charset="0"/>
              </a:rPr>
              <a:t> </a:t>
            </a:r>
            <a:r>
              <a:rPr lang="en-US" altLang="zh-CN" sz="2800" smtClean="0">
                <a:latin typeface="Gill Sans" charset="0"/>
                <a:cs typeface="Gill Sans" charset="0"/>
              </a:rPr>
              <a:t>can be added to allow misclassification of difficult or noisy examples, resulting so-called </a:t>
            </a:r>
            <a:r>
              <a:rPr lang="en-US" altLang="zh-CN" sz="2800" i="1" smtClean="0">
                <a:latin typeface="Gill Sans" charset="0"/>
                <a:cs typeface="Gill Sans" charset="0"/>
              </a:rPr>
              <a:t>soft margin</a:t>
            </a:r>
            <a:r>
              <a:rPr lang="en-US" altLang="zh-CN" sz="2800" smtClean="0">
                <a:latin typeface="Gill Sans" charset="0"/>
                <a:cs typeface="Gill Sans" charset="0"/>
              </a:rPr>
              <a:t>.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2606675" y="3282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2471738" y="62087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0" name="AutoShape 6"/>
          <p:cNvSpPr>
            <a:spLocks noChangeArrowheads="1"/>
          </p:cNvSpPr>
          <p:nvPr/>
        </p:nvSpPr>
        <p:spPr bwMode="auto">
          <a:xfrm>
            <a:off x="3646488" y="4038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51" name="AutoShape 7"/>
          <p:cNvSpPr>
            <a:spLocks noChangeArrowheads="1"/>
          </p:cNvSpPr>
          <p:nvPr/>
        </p:nvSpPr>
        <p:spPr bwMode="auto">
          <a:xfrm>
            <a:off x="3071813" y="4395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52" name="AutoShape 8"/>
          <p:cNvSpPr>
            <a:spLocks noChangeArrowheads="1"/>
          </p:cNvSpPr>
          <p:nvPr/>
        </p:nvSpPr>
        <p:spPr bwMode="auto">
          <a:xfrm>
            <a:off x="3224213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53" name="AutoShape 9"/>
          <p:cNvSpPr>
            <a:spLocks noChangeArrowheads="1"/>
          </p:cNvSpPr>
          <p:nvPr/>
        </p:nvSpPr>
        <p:spPr bwMode="auto">
          <a:xfrm>
            <a:off x="2843213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54" name="AutoShape 10"/>
          <p:cNvSpPr>
            <a:spLocks noChangeArrowheads="1"/>
          </p:cNvSpPr>
          <p:nvPr/>
        </p:nvSpPr>
        <p:spPr bwMode="auto">
          <a:xfrm>
            <a:off x="3376613" y="3798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2843213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56" name="AutoShape 12"/>
          <p:cNvSpPr>
            <a:spLocks noChangeArrowheads="1"/>
          </p:cNvSpPr>
          <p:nvPr/>
        </p:nvSpPr>
        <p:spPr bwMode="auto">
          <a:xfrm>
            <a:off x="2995613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57" name="AutoShape 13"/>
          <p:cNvSpPr>
            <a:spLocks noChangeArrowheads="1"/>
          </p:cNvSpPr>
          <p:nvPr/>
        </p:nvSpPr>
        <p:spPr bwMode="auto">
          <a:xfrm>
            <a:off x="3757613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58" name="AutoShape 14"/>
          <p:cNvSpPr>
            <a:spLocks noChangeArrowheads="1"/>
          </p:cNvSpPr>
          <p:nvPr/>
        </p:nvSpPr>
        <p:spPr bwMode="auto">
          <a:xfrm>
            <a:off x="4659313" y="447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59" name="AutoShape 15"/>
          <p:cNvSpPr>
            <a:spLocks noChangeArrowheads="1"/>
          </p:cNvSpPr>
          <p:nvPr/>
        </p:nvSpPr>
        <p:spPr bwMode="auto">
          <a:xfrm>
            <a:off x="4291013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0" name="AutoShape 16"/>
          <p:cNvSpPr>
            <a:spLocks noChangeArrowheads="1"/>
          </p:cNvSpPr>
          <p:nvPr/>
        </p:nvSpPr>
        <p:spPr bwMode="auto">
          <a:xfrm>
            <a:off x="5281613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1" name="AutoShape 17"/>
          <p:cNvSpPr>
            <a:spLocks noChangeArrowheads="1"/>
          </p:cNvSpPr>
          <p:nvPr/>
        </p:nvSpPr>
        <p:spPr bwMode="auto">
          <a:xfrm>
            <a:off x="3973513" y="5919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2" name="AutoShape 18"/>
          <p:cNvSpPr>
            <a:spLocks noChangeArrowheads="1"/>
          </p:cNvSpPr>
          <p:nvPr/>
        </p:nvSpPr>
        <p:spPr bwMode="auto">
          <a:xfrm>
            <a:off x="4595813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3" name="AutoShape 19"/>
          <p:cNvSpPr>
            <a:spLocks noChangeArrowheads="1"/>
          </p:cNvSpPr>
          <p:nvPr/>
        </p:nvSpPr>
        <p:spPr bwMode="auto">
          <a:xfrm>
            <a:off x="4027488" y="5283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4" name="AutoShape 20"/>
          <p:cNvSpPr>
            <a:spLocks noChangeArrowheads="1"/>
          </p:cNvSpPr>
          <p:nvPr/>
        </p:nvSpPr>
        <p:spPr bwMode="auto">
          <a:xfrm>
            <a:off x="4672013" y="5627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5" name="AutoShape 21"/>
          <p:cNvSpPr>
            <a:spLocks noChangeArrowheads="1"/>
          </p:cNvSpPr>
          <p:nvPr/>
        </p:nvSpPr>
        <p:spPr bwMode="auto">
          <a:xfrm>
            <a:off x="5357813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6" name="AutoShape 22"/>
          <p:cNvSpPr>
            <a:spLocks noChangeArrowheads="1"/>
          </p:cNvSpPr>
          <p:nvPr/>
        </p:nvSpPr>
        <p:spPr bwMode="auto">
          <a:xfrm>
            <a:off x="3843338" y="3200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7" name="AutoShape 23"/>
          <p:cNvSpPr>
            <a:spLocks noChangeArrowheads="1"/>
          </p:cNvSpPr>
          <p:nvPr/>
        </p:nvSpPr>
        <p:spPr bwMode="auto">
          <a:xfrm>
            <a:off x="445293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8" name="AutoShape 24"/>
          <p:cNvSpPr>
            <a:spLocks noChangeArrowheads="1"/>
          </p:cNvSpPr>
          <p:nvPr/>
        </p:nvSpPr>
        <p:spPr bwMode="auto">
          <a:xfrm>
            <a:off x="5519738" y="4038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69" name="AutoShape 25"/>
          <p:cNvSpPr>
            <a:spLocks noChangeArrowheads="1"/>
          </p:cNvSpPr>
          <p:nvPr/>
        </p:nvSpPr>
        <p:spPr bwMode="auto">
          <a:xfrm>
            <a:off x="3332163" y="4483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70" name="AutoShape 26"/>
          <p:cNvSpPr>
            <a:spLocks noChangeArrowheads="1"/>
          </p:cNvSpPr>
          <p:nvPr/>
        </p:nvSpPr>
        <p:spPr bwMode="auto">
          <a:xfrm>
            <a:off x="3052763" y="5189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31771" name="AutoShape 27"/>
          <p:cNvSpPr>
            <a:spLocks noChangeArrowheads="1"/>
          </p:cNvSpPr>
          <p:nvPr/>
        </p:nvSpPr>
        <p:spPr bwMode="auto">
          <a:xfrm>
            <a:off x="5241925" y="4268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8140" name="Line 28"/>
          <p:cNvSpPr>
            <a:spLocks noChangeShapeType="1"/>
          </p:cNvSpPr>
          <p:nvPr/>
        </p:nvSpPr>
        <p:spPr bwMode="auto">
          <a:xfrm flipV="1">
            <a:off x="3071813" y="32004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41" name="Line 29"/>
          <p:cNvSpPr>
            <a:spLocks noChangeShapeType="1"/>
          </p:cNvSpPr>
          <p:nvPr/>
        </p:nvSpPr>
        <p:spPr bwMode="auto">
          <a:xfrm flipH="1" flipV="1">
            <a:off x="4406900" y="4305300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42" name="Oval 30"/>
          <p:cNvSpPr>
            <a:spLocks noChangeArrowheads="1"/>
          </p:cNvSpPr>
          <p:nvPr/>
        </p:nvSpPr>
        <p:spPr bwMode="auto">
          <a:xfrm>
            <a:off x="3683000" y="44196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8143" name="Oval 31"/>
          <p:cNvSpPr>
            <a:spLocks noChangeArrowheads="1"/>
          </p:cNvSpPr>
          <p:nvPr/>
        </p:nvSpPr>
        <p:spPr bwMode="auto">
          <a:xfrm>
            <a:off x="3956050" y="521493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8144" name="Oval 32"/>
          <p:cNvSpPr>
            <a:spLocks noChangeArrowheads="1"/>
          </p:cNvSpPr>
          <p:nvPr/>
        </p:nvSpPr>
        <p:spPr bwMode="auto">
          <a:xfrm>
            <a:off x="4589463" y="440213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8145" name="Line 33"/>
          <p:cNvSpPr>
            <a:spLocks noChangeShapeType="1"/>
          </p:cNvSpPr>
          <p:nvPr/>
        </p:nvSpPr>
        <p:spPr bwMode="auto">
          <a:xfrm flipH="1" flipV="1">
            <a:off x="3783013" y="5119688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46" name="Line 34"/>
          <p:cNvSpPr>
            <a:spLocks noChangeShapeType="1"/>
          </p:cNvSpPr>
          <p:nvPr/>
        </p:nvSpPr>
        <p:spPr bwMode="auto">
          <a:xfrm flipH="1" flipV="1">
            <a:off x="3835400" y="4557713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47" name="Line 35"/>
          <p:cNvSpPr>
            <a:spLocks noChangeShapeType="1"/>
          </p:cNvSpPr>
          <p:nvPr/>
        </p:nvSpPr>
        <p:spPr bwMode="auto">
          <a:xfrm flipV="1">
            <a:off x="3509963" y="3381375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48" name="Line 36"/>
          <p:cNvSpPr>
            <a:spLocks noChangeShapeType="1"/>
          </p:cNvSpPr>
          <p:nvPr/>
        </p:nvSpPr>
        <p:spPr bwMode="auto">
          <a:xfrm flipV="1">
            <a:off x="2862263" y="3019425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49" name="Line 37"/>
          <p:cNvSpPr>
            <a:spLocks noChangeShapeType="1"/>
          </p:cNvSpPr>
          <p:nvPr/>
        </p:nvSpPr>
        <p:spPr bwMode="auto">
          <a:xfrm flipH="1" flipV="1">
            <a:off x="4402138" y="3703638"/>
            <a:ext cx="841375" cy="5826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50" name="Line 38"/>
          <p:cNvSpPr>
            <a:spLocks noChangeShapeType="1"/>
          </p:cNvSpPr>
          <p:nvPr/>
        </p:nvSpPr>
        <p:spPr bwMode="auto">
          <a:xfrm>
            <a:off x="3413125" y="4559300"/>
            <a:ext cx="809625" cy="5778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51" name="Text Box 39"/>
          <p:cNvSpPr txBox="1">
            <a:spLocks noChangeArrowheads="1"/>
          </p:cNvSpPr>
          <p:nvPr/>
        </p:nvSpPr>
        <p:spPr bwMode="auto">
          <a:xfrm>
            <a:off x="4865688" y="409892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CN" sz="2000" i="1">
                <a:cs typeface="Times New Roman" pitchFamily="18" charset="0"/>
              </a:rPr>
              <a:t>ε</a:t>
            </a:r>
            <a:r>
              <a:rPr lang="en-US" altLang="zh-CN" sz="2000" i="1" baseline="-25000">
                <a:cs typeface="Times New Roman" pitchFamily="18" charset="0"/>
              </a:rPr>
              <a:t>i</a:t>
            </a:r>
          </a:p>
        </p:txBody>
      </p:sp>
      <p:sp>
        <p:nvSpPr>
          <p:cNvPr id="218152" name="Text Box 40"/>
          <p:cNvSpPr txBox="1">
            <a:spLocks noChangeArrowheads="1"/>
          </p:cNvSpPr>
          <p:nvPr/>
        </p:nvSpPr>
        <p:spPr bwMode="auto">
          <a:xfrm>
            <a:off x="3333750" y="4562475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CN" sz="2000" i="1">
                <a:cs typeface="Times New Roman" pitchFamily="18" charset="0"/>
              </a:rPr>
              <a:t>ε</a:t>
            </a:r>
            <a:r>
              <a:rPr lang="en-US" altLang="zh-CN" sz="2000" i="1" baseline="-25000">
                <a:cs typeface="Times New Roman" pitchFamily="18" charset="0"/>
              </a:rPr>
              <a:t>i</a:t>
            </a:r>
          </a:p>
        </p:txBody>
      </p:sp>
      <p:sp>
        <p:nvSpPr>
          <p:cNvPr id="218153" name="Oval 41"/>
          <p:cNvSpPr>
            <a:spLocks noChangeArrowheads="1"/>
          </p:cNvSpPr>
          <p:nvPr/>
        </p:nvSpPr>
        <p:spPr bwMode="auto">
          <a:xfrm>
            <a:off x="5168900" y="420370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218154" name="Oval 42"/>
          <p:cNvSpPr>
            <a:spLocks noChangeArrowheads="1"/>
          </p:cNvSpPr>
          <p:nvPr/>
        </p:nvSpPr>
        <p:spPr bwMode="auto">
          <a:xfrm>
            <a:off x="3260725" y="4411663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472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40" grpId="0" animBg="1"/>
      <p:bldP spid="218141" grpId="0" animBg="1"/>
      <p:bldP spid="218142" grpId="0" animBg="1"/>
      <p:bldP spid="218143" grpId="0" animBg="1"/>
      <p:bldP spid="218144" grpId="0" animBg="1"/>
      <p:bldP spid="218145" grpId="0" animBg="1"/>
      <p:bldP spid="218146" grpId="0" animBg="1"/>
      <p:bldP spid="218147" grpId="0" animBg="1"/>
      <p:bldP spid="218148" grpId="0" animBg="1"/>
      <p:bldP spid="218149" grpId="0" animBg="1"/>
      <p:bldP spid="218150" grpId="0" animBg="1"/>
      <p:bldP spid="218151" grpId="0"/>
      <p:bldP spid="218152" grpId="0"/>
      <p:bldP spid="218153" grpId="0" animBg="1"/>
      <p:bldP spid="2181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/>
              <a:t>kNN(k </a:t>
            </a:r>
            <a:r>
              <a:rPr lang="en-US" altLang="zh-CN"/>
              <a:t>Nearest </a:t>
            </a:r>
            <a:r>
              <a:rPr lang="en-US" altLang="zh-CN" smtClean="0"/>
              <a:t>Neighbors) classification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en-US" altLang="zh-CN" smtClean="0">
                <a:solidFill>
                  <a:srgbClr val="FF0000"/>
                </a:solidFill>
              </a:rPr>
              <a:t>on-parametric </a:t>
            </a:r>
            <a:r>
              <a:rPr lang="en-US" altLang="zh-CN">
                <a:solidFill>
                  <a:srgbClr val="FF0000"/>
                </a:solidFill>
              </a:rPr>
              <a:t>density </a:t>
            </a:r>
            <a:r>
              <a:rPr lang="en-US" altLang="zh-CN" smtClean="0">
                <a:solidFill>
                  <a:srgbClr val="FF0000"/>
                </a:solidFill>
              </a:rPr>
              <a:t>estimation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kNN density estimation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kNN classification</a:t>
            </a:r>
          </a:p>
          <a:p>
            <a:r>
              <a:rPr lang="en-US" altLang="zh-CN"/>
              <a:t>Optimizing storage requirements</a:t>
            </a:r>
            <a:endParaRPr lang="en-US" altLang="zh-CN" smtClean="0"/>
          </a:p>
          <a:p>
            <a:r>
              <a:rPr lang="en-US" altLang="zh-CN"/>
              <a:t>Optimizing computational efficiency</a:t>
            </a:r>
          </a:p>
          <a:p>
            <a:pPr lvl="1"/>
            <a:r>
              <a:rPr lang="en-US" altLang="zh-CN" smtClean="0"/>
              <a:t>KD-Tree, Locally Sensitive Hashing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646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534400" cy="685800"/>
          </a:xfrm>
        </p:spPr>
        <p:txBody>
          <a:bodyPr>
            <a:normAutofit/>
          </a:bodyPr>
          <a:lstStyle/>
          <a:p>
            <a:r>
              <a:rPr lang="en-US" altLang="zh-CN" sz="3600" smtClean="0">
                <a:latin typeface="Gill Sans" charset="0"/>
                <a:cs typeface="Gill Sans" charset="0"/>
              </a:rPr>
              <a:t>Learning Maximum Margin with Noise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60032" y="1099343"/>
            <a:ext cx="4233862" cy="305276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CN" sz="2000" smtClean="0">
                <a:latin typeface="Arial" pitchFamily="34" charset="0"/>
                <a:cs typeface="Gill Sans" charset="0"/>
              </a:rPr>
              <a:t>Given guess of </a:t>
            </a:r>
            <a:r>
              <a:rPr lang="en-US" altLang="zh-CN" sz="2000" b="1" i="1" smtClean="0">
                <a:latin typeface="Arial" pitchFamily="34" charset="0"/>
                <a:cs typeface="Gill Sans" charset="0"/>
              </a:rPr>
              <a:t>w</a:t>
            </a:r>
            <a:r>
              <a:rPr lang="en-US" altLang="zh-CN" sz="2000" smtClean="0">
                <a:latin typeface="Arial" pitchFamily="34" charset="0"/>
                <a:cs typeface="Gill Sans" charset="0"/>
              </a:rPr>
              <a:t> , </a:t>
            </a:r>
            <a:r>
              <a:rPr lang="en-US" altLang="zh-CN" sz="2000" i="1" smtClean="0">
                <a:latin typeface="Arial" pitchFamily="34" charset="0"/>
                <a:cs typeface="Gill Sans" charset="0"/>
              </a:rPr>
              <a:t>b</a:t>
            </a:r>
            <a:r>
              <a:rPr lang="en-US" altLang="zh-CN" sz="2000" smtClean="0">
                <a:latin typeface="Arial" pitchFamily="34" charset="0"/>
                <a:cs typeface="Gill Sans" charset="0"/>
              </a:rPr>
              <a:t> we can</a:t>
            </a:r>
          </a:p>
          <a:p>
            <a:r>
              <a:rPr lang="en-US" altLang="zh-CN" sz="2000" smtClean="0">
                <a:latin typeface="Arial" pitchFamily="34" charset="0"/>
                <a:cs typeface="Gill Sans" charset="0"/>
              </a:rPr>
              <a:t>Compute sum of distances of points to their correct zones</a:t>
            </a:r>
          </a:p>
          <a:p>
            <a:r>
              <a:rPr lang="en-US" altLang="zh-CN" sz="2000" smtClean="0">
                <a:latin typeface="Arial" pitchFamily="34" charset="0"/>
                <a:cs typeface="Gill Sans" charset="0"/>
              </a:rPr>
              <a:t>Compute the margin width</a:t>
            </a:r>
          </a:p>
          <a:p>
            <a:pPr>
              <a:buFontTx/>
              <a:buNone/>
            </a:pPr>
            <a:r>
              <a:rPr lang="en-US" altLang="zh-CN" sz="2000" smtClean="0">
                <a:latin typeface="Arial" pitchFamily="34" charset="0"/>
                <a:cs typeface="Gill Sans" charset="0"/>
              </a:rPr>
              <a:t>Assume </a:t>
            </a:r>
            <a:r>
              <a:rPr lang="en-US" altLang="zh-CN" sz="2000" i="1" smtClean="0">
                <a:latin typeface="Arial" pitchFamily="34" charset="0"/>
                <a:cs typeface="Gill Sans" charset="0"/>
              </a:rPr>
              <a:t>R</a:t>
            </a:r>
            <a:r>
              <a:rPr lang="en-US" altLang="zh-CN" sz="2000" smtClean="0">
                <a:latin typeface="Arial" pitchFamily="34" charset="0"/>
                <a:cs typeface="Gill Sans" charset="0"/>
              </a:rPr>
              <a:t> data points, each </a:t>
            </a:r>
            <a:r>
              <a:rPr lang="en-US" altLang="zh-CN" sz="2000" i="1" smtClean="0">
                <a:latin typeface="Arial" pitchFamily="34" charset="0"/>
                <a:cs typeface="Gill Sans" charset="0"/>
              </a:rPr>
              <a:t>(</a:t>
            </a:r>
            <a:r>
              <a:rPr lang="en-US" altLang="zh-CN" sz="2000" b="1" i="1" smtClean="0">
                <a:latin typeface="Arial" pitchFamily="34" charset="0"/>
                <a:cs typeface="Gill Sans" charset="0"/>
              </a:rPr>
              <a:t>x</a:t>
            </a:r>
            <a:r>
              <a:rPr lang="en-US" altLang="zh-CN" sz="2000" i="1" baseline="-25000" smtClean="0">
                <a:latin typeface="Arial" pitchFamily="34" charset="0"/>
                <a:cs typeface="Gill Sans" charset="0"/>
              </a:rPr>
              <a:t>k</a:t>
            </a:r>
            <a:r>
              <a:rPr lang="en-US" altLang="zh-CN" sz="2000" i="1" smtClean="0">
                <a:latin typeface="Arial" pitchFamily="34" charset="0"/>
                <a:cs typeface="Gill Sans" charset="0"/>
              </a:rPr>
              <a:t>,y</a:t>
            </a:r>
            <a:r>
              <a:rPr lang="en-US" altLang="zh-CN" sz="2000" i="1" baseline="-25000" smtClean="0">
                <a:latin typeface="Arial" pitchFamily="34" charset="0"/>
                <a:cs typeface="Gill Sans" charset="0"/>
              </a:rPr>
              <a:t>k</a:t>
            </a:r>
            <a:r>
              <a:rPr lang="en-US" altLang="zh-CN" sz="2000" i="1" smtClean="0">
                <a:latin typeface="Arial" pitchFamily="34" charset="0"/>
                <a:cs typeface="Gill Sans" charset="0"/>
              </a:rPr>
              <a:t>) </a:t>
            </a:r>
            <a:r>
              <a:rPr lang="en-US" altLang="zh-CN" sz="2000" smtClean="0">
                <a:latin typeface="Arial" pitchFamily="34" charset="0"/>
                <a:cs typeface="Gill Sans" charset="0"/>
              </a:rPr>
              <a:t>where </a:t>
            </a:r>
            <a:r>
              <a:rPr lang="en-US" altLang="zh-CN" sz="2000" i="1" smtClean="0">
                <a:latin typeface="Arial" pitchFamily="34" charset="0"/>
                <a:cs typeface="Gill Sans" charset="0"/>
              </a:rPr>
              <a:t>y</a:t>
            </a:r>
            <a:r>
              <a:rPr lang="en-US" altLang="zh-CN" sz="2000" i="1" baseline="-25000" smtClean="0">
                <a:latin typeface="Arial" pitchFamily="34" charset="0"/>
                <a:cs typeface="Gill Sans" charset="0"/>
              </a:rPr>
              <a:t>k</a:t>
            </a:r>
            <a:r>
              <a:rPr lang="en-US" altLang="zh-CN" sz="2000" i="1" smtClean="0">
                <a:latin typeface="Arial" pitchFamily="34" charset="0"/>
                <a:cs typeface="Gill Sans" charset="0"/>
              </a:rPr>
              <a:t> = +/- 1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rot="-23199335">
            <a:off x="862013" y="2098675"/>
            <a:ext cx="2971800" cy="0"/>
          </a:xfrm>
          <a:prstGeom prst="line">
            <a:avLst/>
          </a:prstGeom>
          <a:noFill/>
          <a:ln w="12700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7" name="Line 5"/>
          <p:cNvSpPr>
            <a:spLocks noChangeShapeType="1"/>
          </p:cNvSpPr>
          <p:nvPr/>
        </p:nvSpPr>
        <p:spPr bwMode="auto">
          <a:xfrm rot="-1599335">
            <a:off x="1008063" y="2389188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48" name="Line 6"/>
          <p:cNvSpPr>
            <a:spLocks noChangeShapeType="1"/>
          </p:cNvSpPr>
          <p:nvPr/>
        </p:nvSpPr>
        <p:spPr bwMode="auto">
          <a:xfrm rot="-1599335">
            <a:off x="1152525" y="2678113"/>
            <a:ext cx="2971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 rot="-1777892">
            <a:off x="169863" y="2827338"/>
            <a:ext cx="990600" cy="30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  <a:latin typeface="Tahoma" charset="0"/>
                <a:cs typeface="ＭＳ Ｐゴシック" charset="0"/>
              </a:rPr>
              <a:t>wx+b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cs typeface="ＭＳ Ｐゴシック" charset="0"/>
              </a:rPr>
              <a:t>=1</a:t>
            </a:r>
          </a:p>
        </p:txBody>
      </p:sp>
      <p:sp>
        <p:nvSpPr>
          <p:cNvPr id="10250" name="Text Box 8"/>
          <p:cNvSpPr txBox="1">
            <a:spLocks noChangeArrowheads="1"/>
          </p:cNvSpPr>
          <p:nvPr/>
        </p:nvSpPr>
        <p:spPr bwMode="auto">
          <a:xfrm rot="-1777892">
            <a:off x="323850" y="3097213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1400">
                <a:latin typeface="Tahoma" pitchFamily="34" charset="0"/>
              </a:rPr>
              <a:t>wx+b=0</a:t>
            </a:r>
          </a:p>
        </p:txBody>
      </p:sp>
      <p:sp>
        <p:nvSpPr>
          <p:cNvPr id="10251" name="Text Box 9"/>
          <p:cNvSpPr txBox="1">
            <a:spLocks noChangeArrowheads="1"/>
          </p:cNvSpPr>
          <p:nvPr/>
        </p:nvSpPr>
        <p:spPr bwMode="auto">
          <a:xfrm rot="-1777892">
            <a:off x="474663" y="3341688"/>
            <a:ext cx="990600" cy="3048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1400">
                <a:solidFill>
                  <a:srgbClr val="FF0000"/>
                </a:solidFill>
                <a:latin typeface="Tahoma" pitchFamily="34" charset="0"/>
              </a:rPr>
              <a:t>wx+b=-1</a:t>
            </a:r>
          </a:p>
        </p:txBody>
      </p:sp>
      <p:sp>
        <p:nvSpPr>
          <p:cNvPr id="10252" name="Line 10"/>
          <p:cNvSpPr>
            <a:spLocks noChangeShapeType="1"/>
          </p:cNvSpPr>
          <p:nvPr/>
        </p:nvSpPr>
        <p:spPr bwMode="auto">
          <a:xfrm>
            <a:off x="3740150" y="1408113"/>
            <a:ext cx="327025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53" name="Text Box 11"/>
          <p:cNvSpPr txBox="1">
            <a:spLocks noChangeArrowheads="1"/>
          </p:cNvSpPr>
          <p:nvPr/>
        </p:nvSpPr>
        <p:spPr bwMode="auto">
          <a:xfrm>
            <a:off x="3890963" y="1196975"/>
            <a:ext cx="6461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i="1">
                <a:latin typeface="Tahoma" pitchFamily="34" charset="0"/>
              </a:rPr>
              <a:t>M =</a:t>
            </a:r>
            <a:endParaRPr lang="en-US" altLang="zh-CN" sz="2000">
              <a:latin typeface="Tahoma" pitchFamily="34" charset="0"/>
            </a:endParaRPr>
          </a:p>
        </p:txBody>
      </p:sp>
      <p:sp>
        <p:nvSpPr>
          <p:cNvPr id="10254" name="Oval 12"/>
          <p:cNvSpPr>
            <a:spLocks noChangeArrowheads="1"/>
          </p:cNvSpPr>
          <p:nvPr/>
        </p:nvSpPr>
        <p:spPr bwMode="auto">
          <a:xfrm>
            <a:off x="3954463" y="2744788"/>
            <a:ext cx="76200" cy="762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55" name="Oval 13"/>
          <p:cNvSpPr>
            <a:spLocks noChangeArrowheads="1"/>
          </p:cNvSpPr>
          <p:nvPr/>
        </p:nvSpPr>
        <p:spPr bwMode="auto">
          <a:xfrm>
            <a:off x="1574800" y="1555750"/>
            <a:ext cx="76200" cy="762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graphicFrame>
        <p:nvGraphicFramePr>
          <p:cNvPr id="10242" name="Object 14"/>
          <p:cNvGraphicFramePr>
            <a:graphicFrameLocks noChangeAspect="1"/>
          </p:cNvGraphicFramePr>
          <p:nvPr/>
        </p:nvGraphicFramePr>
        <p:xfrm>
          <a:off x="4040188" y="1455738"/>
          <a:ext cx="7207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8" name="Equation" r:id="rId3" imgW="444500" imgH="419100" progId="Equation.3">
                  <p:embed/>
                </p:oleObj>
              </mc:Choice>
              <mc:Fallback>
                <p:oleObj name="Equation" r:id="rId3" imgW="444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88" y="1455738"/>
                        <a:ext cx="72072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6" name="Oval 15"/>
          <p:cNvSpPr>
            <a:spLocks noChangeArrowheads="1"/>
          </p:cNvSpPr>
          <p:nvPr/>
        </p:nvSpPr>
        <p:spPr bwMode="auto">
          <a:xfrm>
            <a:off x="706438" y="1427163"/>
            <a:ext cx="76200" cy="762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57" name="Oval 16"/>
          <p:cNvSpPr>
            <a:spLocks noChangeArrowheads="1"/>
          </p:cNvSpPr>
          <p:nvPr/>
        </p:nvSpPr>
        <p:spPr bwMode="auto">
          <a:xfrm>
            <a:off x="1447800" y="2481263"/>
            <a:ext cx="76200" cy="762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58" name="Oval 17"/>
          <p:cNvSpPr>
            <a:spLocks noChangeArrowheads="1"/>
          </p:cNvSpPr>
          <p:nvPr/>
        </p:nvSpPr>
        <p:spPr bwMode="auto">
          <a:xfrm>
            <a:off x="954088" y="1731963"/>
            <a:ext cx="76200" cy="762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59" name="Oval 18"/>
          <p:cNvSpPr>
            <a:spLocks noChangeArrowheads="1"/>
          </p:cNvSpPr>
          <p:nvPr/>
        </p:nvSpPr>
        <p:spPr bwMode="auto">
          <a:xfrm>
            <a:off x="577850" y="2517775"/>
            <a:ext cx="76200" cy="762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60" name="Oval 19"/>
          <p:cNvSpPr>
            <a:spLocks noChangeArrowheads="1"/>
          </p:cNvSpPr>
          <p:nvPr/>
        </p:nvSpPr>
        <p:spPr bwMode="auto">
          <a:xfrm>
            <a:off x="3133725" y="1638300"/>
            <a:ext cx="76200" cy="762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61" name="Oval 20"/>
          <p:cNvSpPr>
            <a:spLocks noChangeArrowheads="1"/>
          </p:cNvSpPr>
          <p:nvPr/>
        </p:nvSpPr>
        <p:spPr bwMode="auto">
          <a:xfrm>
            <a:off x="2787650" y="2549525"/>
            <a:ext cx="76200" cy="762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62" name="Oval 21"/>
          <p:cNvSpPr>
            <a:spLocks noChangeArrowheads="1"/>
          </p:cNvSpPr>
          <p:nvPr/>
        </p:nvSpPr>
        <p:spPr bwMode="auto">
          <a:xfrm>
            <a:off x="3492500" y="2789238"/>
            <a:ext cx="76200" cy="762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63" name="Oval 22"/>
          <p:cNvSpPr>
            <a:spLocks noChangeArrowheads="1"/>
          </p:cNvSpPr>
          <p:nvPr/>
        </p:nvSpPr>
        <p:spPr bwMode="auto">
          <a:xfrm>
            <a:off x="1495425" y="3486150"/>
            <a:ext cx="76200" cy="762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64" name="Oval 23"/>
          <p:cNvSpPr>
            <a:spLocks noChangeArrowheads="1"/>
          </p:cNvSpPr>
          <p:nvPr/>
        </p:nvSpPr>
        <p:spPr bwMode="auto">
          <a:xfrm>
            <a:off x="2427288" y="3441700"/>
            <a:ext cx="76200" cy="762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65" name="Oval 24"/>
          <p:cNvSpPr>
            <a:spLocks noChangeArrowheads="1"/>
          </p:cNvSpPr>
          <p:nvPr/>
        </p:nvSpPr>
        <p:spPr bwMode="auto">
          <a:xfrm>
            <a:off x="4160838" y="2517775"/>
            <a:ext cx="76200" cy="762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66" name="Rectangle 25"/>
          <p:cNvSpPr>
            <a:spLocks noChangeArrowheads="1"/>
          </p:cNvSpPr>
          <p:nvPr/>
        </p:nvSpPr>
        <p:spPr bwMode="auto">
          <a:xfrm>
            <a:off x="292100" y="4191000"/>
            <a:ext cx="4233863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>
                <a:latin typeface="Tahoma" pitchFamily="34" charset="0"/>
              </a:rPr>
              <a:t>What should our quadratic optimization criterion be?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>
                <a:solidFill>
                  <a:srgbClr val="990099"/>
                </a:solidFill>
                <a:latin typeface="Tahoma" pitchFamily="34" charset="0"/>
              </a:rPr>
              <a:t>Minimize</a:t>
            </a:r>
            <a:endParaRPr lang="en-US" altLang="zh-CN" b="1" i="1">
              <a:solidFill>
                <a:srgbClr val="990099"/>
              </a:solidFill>
              <a:latin typeface="Tahoma" pitchFamily="34" charset="0"/>
            </a:endParaRPr>
          </a:p>
        </p:txBody>
      </p:sp>
      <p:sp>
        <p:nvSpPr>
          <p:cNvPr id="10267" name="Rectangle 26"/>
          <p:cNvSpPr>
            <a:spLocks noChangeArrowheads="1"/>
          </p:cNvSpPr>
          <p:nvPr/>
        </p:nvSpPr>
        <p:spPr bwMode="auto">
          <a:xfrm>
            <a:off x="4644008" y="4191000"/>
            <a:ext cx="48768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>
                <a:latin typeface="Tahoma" pitchFamily="34" charset="0"/>
              </a:rPr>
              <a:t>How many constraints will we have? </a:t>
            </a:r>
            <a:r>
              <a:rPr lang="en-US" altLang="zh-CN" i="1">
                <a:solidFill>
                  <a:srgbClr val="990099"/>
                </a:solidFill>
                <a:latin typeface="Tahoma" pitchFamily="34" charset="0"/>
              </a:rPr>
              <a:t>R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>
                <a:latin typeface="Tahoma" pitchFamily="34" charset="0"/>
              </a:rPr>
              <a:t>What should they be?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 b="1" i="1">
                <a:solidFill>
                  <a:srgbClr val="000000"/>
                </a:solidFill>
                <a:latin typeface="Tahoma" pitchFamily="34" charset="0"/>
              </a:rPr>
              <a:t>w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. </a:t>
            </a:r>
            <a:r>
              <a:rPr lang="en-US" altLang="zh-CN" b="1" i="1">
                <a:solidFill>
                  <a:srgbClr val="000000"/>
                </a:solidFill>
                <a:latin typeface="Tahoma" pitchFamily="34" charset="0"/>
              </a:rPr>
              <a:t>x</a:t>
            </a:r>
            <a:r>
              <a:rPr lang="en-US" altLang="zh-CN" i="1" baseline="-25000">
                <a:solidFill>
                  <a:srgbClr val="000000"/>
                </a:solidFill>
                <a:latin typeface="Tahoma" pitchFamily="34" charset="0"/>
              </a:rPr>
              <a:t>k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+ b &gt;= 1-</a:t>
            </a:r>
            <a:r>
              <a:rPr lang="en-US" altLang="zh-CN" i="1">
                <a:solidFill>
                  <a:srgbClr val="000000"/>
                </a:solidFill>
                <a:latin typeface="Symbol" pitchFamily="18" charset="2"/>
              </a:rPr>
              <a:t>e</a:t>
            </a:r>
            <a:r>
              <a:rPr lang="en-US" altLang="zh-CN" i="1" baseline="-25000">
                <a:solidFill>
                  <a:srgbClr val="000000"/>
                </a:solidFill>
                <a:latin typeface="Tahoma" pitchFamily="34" charset="0"/>
              </a:rPr>
              <a:t>k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if y</a:t>
            </a:r>
            <a:r>
              <a:rPr lang="en-US" altLang="zh-CN" i="1" baseline="-25000">
                <a:solidFill>
                  <a:srgbClr val="000000"/>
                </a:solidFill>
                <a:latin typeface="Tahoma" pitchFamily="34" charset="0"/>
              </a:rPr>
              <a:t>k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= 1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 b="1" i="1">
                <a:solidFill>
                  <a:srgbClr val="000000"/>
                </a:solidFill>
                <a:latin typeface="Tahoma" pitchFamily="34" charset="0"/>
              </a:rPr>
              <a:t>w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. </a:t>
            </a:r>
            <a:r>
              <a:rPr lang="en-US" altLang="zh-CN" b="1" i="1">
                <a:solidFill>
                  <a:srgbClr val="000000"/>
                </a:solidFill>
                <a:latin typeface="Tahoma" pitchFamily="34" charset="0"/>
              </a:rPr>
              <a:t>x</a:t>
            </a:r>
            <a:r>
              <a:rPr lang="en-US" altLang="zh-CN" i="1" baseline="-25000">
                <a:solidFill>
                  <a:srgbClr val="000000"/>
                </a:solidFill>
                <a:latin typeface="Tahoma" pitchFamily="34" charset="0"/>
              </a:rPr>
              <a:t>k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+ b &lt;= -1+</a:t>
            </a:r>
            <a:r>
              <a:rPr lang="en-US" altLang="zh-CN" i="1">
                <a:solidFill>
                  <a:srgbClr val="000000"/>
                </a:solidFill>
                <a:latin typeface="Symbol" pitchFamily="18" charset="2"/>
              </a:rPr>
              <a:t>e</a:t>
            </a:r>
            <a:r>
              <a:rPr lang="en-US" altLang="zh-CN" i="1" baseline="-25000">
                <a:solidFill>
                  <a:srgbClr val="000000"/>
                </a:solidFill>
                <a:latin typeface="Tahoma" pitchFamily="34" charset="0"/>
              </a:rPr>
              <a:t>k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if y</a:t>
            </a:r>
            <a:r>
              <a:rPr lang="en-US" altLang="zh-CN" i="1" baseline="-25000">
                <a:solidFill>
                  <a:srgbClr val="000000"/>
                </a:solidFill>
                <a:latin typeface="Tahoma" pitchFamily="34" charset="0"/>
              </a:rPr>
              <a:t>k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= -1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lang="en-US" altLang="zh-CN" i="1">
                <a:solidFill>
                  <a:srgbClr val="000000"/>
                </a:solidFill>
                <a:latin typeface="Symbol" pitchFamily="18" charset="2"/>
              </a:rPr>
              <a:t>e</a:t>
            </a:r>
            <a:r>
              <a:rPr lang="en-US" altLang="zh-CN" i="1" baseline="-25000">
                <a:solidFill>
                  <a:srgbClr val="000000"/>
                </a:solidFill>
                <a:latin typeface="Tahoma" pitchFamily="34" charset="0"/>
              </a:rPr>
              <a:t>k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&gt;= 0 </a:t>
            </a:r>
            <a:r>
              <a:rPr lang="en-US" altLang="zh-CN">
                <a:solidFill>
                  <a:srgbClr val="000000"/>
                </a:solidFill>
                <a:latin typeface="Tahoma" pitchFamily="34" charset="0"/>
              </a:rPr>
              <a:t>for all</a:t>
            </a:r>
            <a:r>
              <a:rPr lang="en-US" altLang="zh-CN" i="1">
                <a:solidFill>
                  <a:srgbClr val="000000"/>
                </a:solidFill>
                <a:latin typeface="Tahoma" pitchFamily="34" charset="0"/>
              </a:rPr>
              <a:t> k</a:t>
            </a:r>
          </a:p>
        </p:txBody>
      </p:sp>
      <p:sp>
        <p:nvSpPr>
          <p:cNvPr id="10268" name="Oval 27"/>
          <p:cNvSpPr>
            <a:spLocks noChangeArrowheads="1"/>
          </p:cNvSpPr>
          <p:nvPr/>
        </p:nvSpPr>
        <p:spPr bwMode="auto">
          <a:xfrm>
            <a:off x="2438400" y="1338263"/>
            <a:ext cx="76200" cy="762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69" name="Oval 28"/>
          <p:cNvSpPr>
            <a:spLocks noChangeArrowheads="1"/>
          </p:cNvSpPr>
          <p:nvPr/>
        </p:nvSpPr>
        <p:spPr bwMode="auto">
          <a:xfrm>
            <a:off x="1143000" y="1490663"/>
            <a:ext cx="76200" cy="762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sp>
        <p:nvSpPr>
          <p:cNvPr id="10270" name="Oval 29"/>
          <p:cNvSpPr>
            <a:spLocks noChangeArrowheads="1"/>
          </p:cNvSpPr>
          <p:nvPr/>
        </p:nvSpPr>
        <p:spPr bwMode="auto">
          <a:xfrm>
            <a:off x="2911475" y="3619500"/>
            <a:ext cx="76200" cy="76200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zh-CN"/>
          </a:p>
        </p:txBody>
      </p:sp>
      <p:graphicFrame>
        <p:nvGraphicFramePr>
          <p:cNvPr id="10243" name="Object 30"/>
          <p:cNvGraphicFramePr>
            <a:graphicFrameLocks noChangeAspect="1"/>
          </p:cNvGraphicFramePr>
          <p:nvPr/>
        </p:nvGraphicFramePr>
        <p:xfrm>
          <a:off x="1663700" y="5080000"/>
          <a:ext cx="232568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9" name="Equation" r:id="rId5" imgW="952500" imgH="457200" progId="Equation.3">
                  <p:embed/>
                </p:oleObj>
              </mc:Choice>
              <mc:Fallback>
                <p:oleObj name="Equation" r:id="rId5" imgW="952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5080000"/>
                        <a:ext cx="2325688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1" name="Line 31"/>
          <p:cNvSpPr>
            <a:spLocks noChangeShapeType="1"/>
          </p:cNvSpPr>
          <p:nvPr/>
        </p:nvSpPr>
        <p:spPr bwMode="auto">
          <a:xfrm flipH="1" flipV="1">
            <a:off x="2201863" y="2160588"/>
            <a:ext cx="741362" cy="1498600"/>
          </a:xfrm>
          <a:prstGeom prst="line">
            <a:avLst/>
          </a:prstGeom>
          <a:noFill/>
          <a:ln w="12700">
            <a:solidFill>
              <a:srgbClr val="0066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2825750" y="2849563"/>
            <a:ext cx="492125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Symbol" charset="0"/>
                <a:cs typeface="ＭＳ Ｐゴシック" charset="0"/>
              </a:rPr>
              <a:t>e</a:t>
            </a:r>
            <a:r>
              <a:rPr lang="en-US" i="1" baseline="-250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cs typeface="ＭＳ Ｐゴシック" charset="0"/>
              </a:rPr>
              <a:t>7</a:t>
            </a:r>
            <a:r>
              <a:rPr lang="en-US" i="1" dirty="0" smtClean="0">
                <a:solidFill>
                  <a:schemeClr val="hlink"/>
                </a:solidFill>
                <a:latin typeface="Tahoma" charset="0"/>
                <a:cs typeface="ＭＳ Ｐゴシック" charset="0"/>
              </a:rPr>
              <a:t> </a:t>
            </a:r>
          </a:p>
        </p:txBody>
      </p:sp>
      <p:sp>
        <p:nvSpPr>
          <p:cNvPr id="10273" name="Line 33"/>
          <p:cNvSpPr>
            <a:spLocks noChangeShapeType="1"/>
          </p:cNvSpPr>
          <p:nvPr/>
        </p:nvSpPr>
        <p:spPr bwMode="auto">
          <a:xfrm flipH="1" flipV="1">
            <a:off x="2322513" y="2076450"/>
            <a:ext cx="750887" cy="1500188"/>
          </a:xfrm>
          <a:prstGeom prst="line">
            <a:avLst/>
          </a:prstGeom>
          <a:noFill/>
          <a:ln w="12700">
            <a:solidFill>
              <a:srgbClr val="262626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 flipH="1" flipV="1">
            <a:off x="2484438" y="1384300"/>
            <a:ext cx="528637" cy="11017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5" name="Text Box 35"/>
          <p:cNvSpPr txBox="1">
            <a:spLocks noChangeArrowheads="1"/>
          </p:cNvSpPr>
          <p:nvPr/>
        </p:nvSpPr>
        <p:spPr bwMode="auto">
          <a:xfrm>
            <a:off x="2660650" y="1443038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i="1">
                <a:solidFill>
                  <a:srgbClr val="FF0000"/>
                </a:solidFill>
                <a:latin typeface="Symbol" pitchFamily="18" charset="2"/>
              </a:rPr>
              <a:t>e</a:t>
            </a:r>
            <a:r>
              <a:rPr lang="en-US" altLang="zh-CN" i="1" baseline="-25000">
                <a:solidFill>
                  <a:srgbClr val="FF0000"/>
                </a:solidFill>
                <a:latin typeface="Tahoma" pitchFamily="34" charset="0"/>
              </a:rPr>
              <a:t>11</a:t>
            </a:r>
            <a:r>
              <a:rPr lang="en-US" altLang="zh-CN" i="1">
                <a:solidFill>
                  <a:schemeClr val="folHlink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 flipH="1" flipV="1">
            <a:off x="2603500" y="1314450"/>
            <a:ext cx="541338" cy="1149350"/>
          </a:xfrm>
          <a:prstGeom prst="line">
            <a:avLst/>
          </a:prstGeom>
          <a:noFill/>
          <a:ln w="12700">
            <a:solidFill>
              <a:srgbClr val="262626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 flipH="1" flipV="1">
            <a:off x="1206500" y="1560513"/>
            <a:ext cx="704850" cy="14652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8" name="Text Box 38"/>
          <p:cNvSpPr txBox="1">
            <a:spLocks noChangeArrowheads="1"/>
          </p:cNvSpPr>
          <p:nvPr/>
        </p:nvSpPr>
        <p:spPr bwMode="auto">
          <a:xfrm>
            <a:off x="1524000" y="166528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i="1">
                <a:solidFill>
                  <a:srgbClr val="FF0000"/>
                </a:solidFill>
                <a:latin typeface="Symbol" pitchFamily="18" charset="2"/>
              </a:rPr>
              <a:t>e</a:t>
            </a:r>
            <a:r>
              <a:rPr lang="en-US" altLang="zh-CN" i="1" baseline="-25000">
                <a:solidFill>
                  <a:srgbClr val="FF0000"/>
                </a:solidFill>
                <a:latin typeface="Tahoma" pitchFamily="34" charset="0"/>
              </a:rPr>
              <a:t>2</a:t>
            </a:r>
            <a:r>
              <a:rPr lang="en-US" altLang="zh-CN" i="1">
                <a:solidFill>
                  <a:schemeClr val="folHlink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H="1" flipV="1">
            <a:off x="1336675" y="1477963"/>
            <a:ext cx="693738" cy="1500187"/>
          </a:xfrm>
          <a:prstGeom prst="line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round/>
            <a:headEnd type="triangle" w="med" len="med"/>
            <a:tailEnd type="triangl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80" name="Rectangle 40"/>
          <p:cNvSpPr>
            <a:spLocks noChangeArrowheads="1"/>
          </p:cNvSpPr>
          <p:nvPr/>
        </p:nvSpPr>
        <p:spPr bwMode="auto">
          <a:xfrm>
            <a:off x="4644008" y="5989637"/>
            <a:ext cx="4343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/>
            <a:r>
              <a:rPr lang="en-US" altLang="zh-CN" sz="2000" i="1">
                <a:sym typeface="Symbol" pitchFamily="18" charset="2"/>
              </a:rPr>
              <a:t></a:t>
            </a:r>
            <a:r>
              <a:rPr lang="en-US" altLang="zh-CN" sz="2000" i="1" baseline="-25000">
                <a:sym typeface="Symbol" pitchFamily="18" charset="2"/>
              </a:rPr>
              <a:t>k</a:t>
            </a:r>
            <a:r>
              <a:rPr lang="en-US" altLang="zh-CN"/>
              <a:t> = distance of error points to their  correct place</a:t>
            </a:r>
          </a:p>
        </p:txBody>
      </p:sp>
    </p:spTree>
    <p:extLst>
      <p:ext uri="{BB962C8B-B14F-4D97-AF65-F5344CB8AC3E}">
        <p14:creationId xmlns:p14="http://schemas.microsoft.com/office/powerpoint/2010/main" val="3807198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/>
      <p:bldP spid="10267" grpId="0"/>
      <p:bldP spid="1028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229600" cy="990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dirty="0" smtClean="0">
                <a:cs typeface="+mj-cs"/>
              </a:rPr>
              <a:t>Soft Margin Classification Mathematically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534400" cy="45720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zh-CN" smtClean="0">
                <a:latin typeface="Gill Sans" charset="0"/>
                <a:cs typeface="Gill Sans" charset="0"/>
              </a:rPr>
              <a:t>The old formulation:</a:t>
            </a: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r>
              <a:rPr lang="en-US" altLang="zh-CN" smtClean="0">
                <a:latin typeface="Gill Sans" charset="0"/>
                <a:cs typeface="Gill Sans" charset="0"/>
              </a:rPr>
              <a:t>Modified formulation incorporates slack variables:</a:t>
            </a: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endParaRPr lang="en-US" altLang="zh-CN" sz="2000" smtClean="0">
              <a:latin typeface="Gill Sans" charset="0"/>
              <a:cs typeface="Gill Sans" charset="0"/>
            </a:endParaRPr>
          </a:p>
          <a:p>
            <a:pPr eaLnBrk="1" hangingPunct="1"/>
            <a:r>
              <a:rPr lang="en-US" altLang="zh-CN" smtClean="0">
                <a:latin typeface="Gill Sans" charset="0"/>
                <a:cs typeface="Gill Sans" charset="0"/>
              </a:rPr>
              <a:t>Parameter </a:t>
            </a:r>
            <a:r>
              <a:rPr lang="en-US" altLang="zh-CN" i="1" smtClean="0">
                <a:latin typeface="Gill Sans" charset="0"/>
                <a:cs typeface="Gill Sans" charset="0"/>
              </a:rPr>
              <a:t>C</a:t>
            </a:r>
            <a:r>
              <a:rPr lang="en-US" altLang="zh-CN" smtClean="0">
                <a:latin typeface="Gill Sans" charset="0"/>
                <a:cs typeface="Gill Sans" charset="0"/>
              </a:rPr>
              <a:t> can be viewed as a way to control overfitting:  it </a:t>
            </a:r>
            <a:r>
              <a:rPr lang="ja-JP" altLang="en-US" smtClean="0">
                <a:latin typeface="Arial" pitchFamily="34" charset="0"/>
                <a:cs typeface="Gill Sans" charset="0"/>
              </a:rPr>
              <a:t>“</a:t>
            </a:r>
            <a:r>
              <a:rPr lang="en-US" altLang="ja-JP" smtClean="0">
                <a:latin typeface="Gill Sans" charset="0"/>
                <a:cs typeface="Gill Sans" charset="0"/>
              </a:rPr>
              <a:t>trades off</a:t>
            </a:r>
            <a:r>
              <a:rPr lang="ja-JP" altLang="en-US" smtClean="0">
                <a:latin typeface="Arial" pitchFamily="34" charset="0"/>
                <a:cs typeface="Gill Sans" charset="0"/>
              </a:rPr>
              <a:t>”</a:t>
            </a:r>
            <a:r>
              <a:rPr lang="en-US" altLang="ja-JP" smtClean="0">
                <a:latin typeface="Gill Sans" charset="0"/>
                <a:cs typeface="Gill Sans" charset="0"/>
              </a:rPr>
              <a:t> the relative importance of maximizing the margin and fitting the training data.</a:t>
            </a:r>
            <a:endParaRPr lang="en-US" altLang="zh-CN" smtClean="0">
              <a:latin typeface="Gill Sans" charset="0"/>
              <a:cs typeface="Gill Sans" charset="0"/>
            </a:endParaRPr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1152525" y="1556792"/>
            <a:ext cx="6686550" cy="103187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sz="2000"/>
              <a:t>Find </a:t>
            </a:r>
            <a:r>
              <a:rPr lang="en-US" altLang="zh-CN" sz="2000" b="1"/>
              <a:t>w</a:t>
            </a:r>
            <a:r>
              <a:rPr lang="en-US" altLang="zh-CN" sz="2000"/>
              <a:t> and b such that</a:t>
            </a:r>
          </a:p>
          <a:p>
            <a:pPr eaLnBrk="1" hangingPunct="1"/>
            <a:r>
              <a:rPr lang="el-GR" altLang="zh-CN" sz="2000" b="1">
                <a:cs typeface="Times New Roman" pitchFamily="18" charset="0"/>
              </a:rPr>
              <a:t>Φ</a:t>
            </a:r>
            <a:r>
              <a:rPr lang="en-US" altLang="zh-CN" sz="2000">
                <a:cs typeface="Times New Roman" pitchFamily="18" charset="0"/>
              </a:rPr>
              <a:t>(</a:t>
            </a:r>
            <a:r>
              <a:rPr lang="en-US" altLang="zh-CN" sz="2000" b="1">
                <a:cs typeface="Times New Roman" pitchFamily="18" charset="0"/>
              </a:rPr>
              <a:t>w</a:t>
            </a:r>
            <a:r>
              <a:rPr lang="en-US" altLang="zh-CN" sz="2000">
                <a:cs typeface="Times New Roman" pitchFamily="18" charset="0"/>
              </a:rPr>
              <a:t>)</a:t>
            </a:r>
            <a:r>
              <a:rPr lang="en-US" altLang="zh-CN" sz="2000" b="1">
                <a:cs typeface="Times New Roman" pitchFamily="18" charset="0"/>
              </a:rPr>
              <a:t> =</a:t>
            </a:r>
            <a:r>
              <a:rPr lang="en-US" altLang="zh-CN" sz="2000" b="1"/>
              <a:t>w</a:t>
            </a:r>
            <a:r>
              <a:rPr lang="en-US" altLang="zh-CN" sz="2000" baseline="30000"/>
              <a:t>T</a:t>
            </a:r>
            <a:r>
              <a:rPr lang="en-US" altLang="zh-CN" sz="2000" b="1"/>
              <a:t>w</a:t>
            </a:r>
            <a:r>
              <a:rPr lang="en-US" altLang="zh-CN" sz="2000"/>
              <a:t>  is minimized </a:t>
            </a:r>
          </a:p>
          <a:p>
            <a:pPr eaLnBrk="1" hangingPunct="1"/>
            <a:r>
              <a:rPr lang="en-US" altLang="zh-CN" sz="2000"/>
              <a:t>and for all (</a:t>
            </a:r>
            <a:r>
              <a:rPr lang="en-US" altLang="zh-CN" sz="2000" b="1"/>
              <a:t>x</a:t>
            </a:r>
            <a:r>
              <a:rPr lang="en-US" altLang="zh-CN" sz="2000" i="1" baseline="-25000"/>
              <a:t>i</a:t>
            </a:r>
            <a:r>
              <a:rPr lang="en-US" altLang="zh-CN" sz="2000" b="1"/>
              <a:t> </a:t>
            </a:r>
            <a:r>
              <a:rPr lang="en-US" altLang="zh-CN" sz="2000"/>
              <a:t>,</a:t>
            </a:r>
            <a:r>
              <a:rPr lang="en-US" altLang="zh-CN" sz="2000" i="1"/>
              <a:t>y</a:t>
            </a:r>
            <a:r>
              <a:rPr lang="en-US" altLang="zh-CN" sz="2000" i="1" baseline="-25000"/>
              <a:t>i</a:t>
            </a:r>
            <a:r>
              <a:rPr lang="en-US" altLang="zh-CN" sz="2000"/>
              <a:t>)</a:t>
            </a:r>
            <a:r>
              <a:rPr lang="ru-RU" altLang="zh-CN" sz="2000"/>
              <a:t>,</a:t>
            </a:r>
            <a:r>
              <a:rPr lang="en-US" altLang="zh-CN" sz="2000"/>
              <a:t> </a:t>
            </a:r>
            <a:r>
              <a:rPr lang="en-US" altLang="zh-CN" sz="2000" i="1"/>
              <a:t>i</a:t>
            </a:r>
            <a:r>
              <a:rPr lang="en-US" altLang="zh-CN" sz="2000"/>
              <a:t>=1..</a:t>
            </a:r>
            <a:r>
              <a:rPr lang="en-US" altLang="zh-CN" sz="2000" i="1"/>
              <a:t>n</a:t>
            </a:r>
            <a:r>
              <a:rPr lang="ru-RU" altLang="zh-CN" sz="2000" i="1"/>
              <a:t> </a:t>
            </a:r>
            <a:r>
              <a:rPr lang="en-US" altLang="zh-CN" sz="2000"/>
              <a:t>:       </a:t>
            </a:r>
            <a:r>
              <a:rPr lang="en-US" altLang="zh-CN" sz="2000" i="1"/>
              <a:t>y</a:t>
            </a:r>
            <a:r>
              <a:rPr lang="en-US" altLang="zh-CN" sz="2000" i="1" baseline="-25000"/>
              <a:t>i</a:t>
            </a:r>
            <a:r>
              <a:rPr lang="en-US" altLang="zh-CN" sz="2000"/>
              <a:t> (</a:t>
            </a:r>
            <a:r>
              <a:rPr lang="en-US" altLang="zh-CN" sz="2000" b="1"/>
              <a:t>w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en-US" altLang="zh-CN" sz="2000" i="1" baseline="-25000"/>
              <a:t>i</a:t>
            </a:r>
            <a:r>
              <a:rPr lang="en-US" altLang="zh-CN" sz="2000" b="1"/>
              <a:t> </a:t>
            </a:r>
            <a:r>
              <a:rPr lang="en-US" altLang="zh-CN" sz="2000"/>
              <a:t>+ </a:t>
            </a:r>
            <a:r>
              <a:rPr lang="en-US" altLang="zh-CN" sz="2000" i="1"/>
              <a:t>b</a:t>
            </a:r>
            <a:r>
              <a:rPr lang="en-US" altLang="zh-CN" sz="2000"/>
              <a:t>)</a:t>
            </a:r>
            <a:r>
              <a:rPr lang="en-US" altLang="zh-CN" sz="2000" b="1"/>
              <a:t> </a:t>
            </a:r>
            <a:r>
              <a:rPr lang="en-US" altLang="zh-CN" sz="2000" b="1">
                <a:cs typeface="Times New Roman" pitchFamily="18" charset="0"/>
              </a:rPr>
              <a:t>≥ </a:t>
            </a:r>
            <a:r>
              <a:rPr lang="en-US" altLang="zh-CN" sz="2000">
                <a:cs typeface="Times New Roman" pitchFamily="18" charset="0"/>
              </a:rPr>
              <a:t>1</a:t>
            </a:r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1167455" y="3068960"/>
            <a:ext cx="6696075" cy="1208088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sz="2000"/>
              <a:t>Find </a:t>
            </a:r>
            <a:r>
              <a:rPr lang="en-US" altLang="zh-CN" sz="2000" b="1"/>
              <a:t>w</a:t>
            </a:r>
            <a:r>
              <a:rPr lang="en-US" altLang="zh-CN" sz="2000"/>
              <a:t> and b such that</a:t>
            </a:r>
          </a:p>
          <a:p>
            <a:pPr eaLnBrk="1" hangingPunct="1"/>
            <a:r>
              <a:rPr lang="el-GR" altLang="zh-CN" sz="2000" b="1">
                <a:cs typeface="Times New Roman" pitchFamily="18" charset="0"/>
              </a:rPr>
              <a:t>Φ</a:t>
            </a:r>
            <a:r>
              <a:rPr lang="en-US" altLang="zh-CN" sz="2000">
                <a:cs typeface="Times New Roman" pitchFamily="18" charset="0"/>
              </a:rPr>
              <a:t>(</a:t>
            </a:r>
            <a:r>
              <a:rPr lang="en-US" altLang="zh-CN" sz="2000" b="1">
                <a:cs typeface="Times New Roman" pitchFamily="18" charset="0"/>
              </a:rPr>
              <a:t>w</a:t>
            </a:r>
            <a:r>
              <a:rPr lang="en-US" altLang="zh-CN" sz="2000">
                <a:cs typeface="Times New Roman" pitchFamily="18" charset="0"/>
              </a:rPr>
              <a:t>)</a:t>
            </a:r>
            <a:r>
              <a:rPr lang="en-US" altLang="zh-CN" sz="2000" b="1">
                <a:cs typeface="Times New Roman" pitchFamily="18" charset="0"/>
              </a:rPr>
              <a:t> =</a:t>
            </a:r>
            <a:r>
              <a:rPr lang="en-US" altLang="zh-CN" sz="2000" b="1"/>
              <a:t>w</a:t>
            </a:r>
            <a:r>
              <a:rPr lang="en-US" altLang="zh-CN" sz="2000" baseline="30000"/>
              <a:t>T</a:t>
            </a:r>
            <a:r>
              <a:rPr lang="en-US" altLang="zh-CN" sz="2000" b="1"/>
              <a:t>w</a:t>
            </a:r>
            <a:r>
              <a:rPr lang="en-US" altLang="zh-CN" sz="2000"/>
              <a:t> + </a:t>
            </a:r>
            <a:r>
              <a:rPr lang="en-US" altLang="zh-CN" sz="2000" i="1"/>
              <a:t>C</a:t>
            </a:r>
            <a:r>
              <a:rPr lang="el-GR" altLang="zh-CN"/>
              <a:t>Σ</a:t>
            </a:r>
            <a:r>
              <a:rPr lang="el-GR" altLang="zh-CN" sz="2000" i="1"/>
              <a:t>ξ</a:t>
            </a:r>
            <a:r>
              <a:rPr lang="en-US" altLang="zh-CN" sz="2000" i="1" baseline="-25000"/>
              <a:t>i   </a:t>
            </a:r>
            <a:r>
              <a:rPr lang="en-US" altLang="zh-CN" sz="2000"/>
              <a:t> is minimized </a:t>
            </a:r>
          </a:p>
          <a:p>
            <a:pPr eaLnBrk="1" hangingPunct="1"/>
            <a:r>
              <a:rPr lang="en-US" altLang="zh-CN" sz="2000"/>
              <a:t>and for all (</a:t>
            </a:r>
            <a:r>
              <a:rPr lang="en-US" altLang="zh-CN" sz="2000" b="1"/>
              <a:t>x</a:t>
            </a:r>
            <a:r>
              <a:rPr lang="en-US" altLang="zh-CN" sz="2000" i="1" baseline="-25000"/>
              <a:t>i</a:t>
            </a:r>
            <a:r>
              <a:rPr lang="en-US" altLang="zh-CN" sz="2000" b="1"/>
              <a:t> </a:t>
            </a:r>
            <a:r>
              <a:rPr lang="en-US" altLang="zh-CN" sz="2000"/>
              <a:t>,</a:t>
            </a:r>
            <a:r>
              <a:rPr lang="en-US" altLang="zh-CN" sz="2000" i="1"/>
              <a:t>y</a:t>
            </a:r>
            <a:r>
              <a:rPr lang="en-US" altLang="zh-CN" sz="2000" i="1" baseline="-25000"/>
              <a:t>i</a:t>
            </a:r>
            <a:r>
              <a:rPr lang="en-US" altLang="zh-CN" sz="2000"/>
              <a:t>)</a:t>
            </a:r>
            <a:r>
              <a:rPr lang="ru-RU" altLang="zh-CN" sz="2000"/>
              <a:t>,</a:t>
            </a:r>
            <a:r>
              <a:rPr lang="en-US" altLang="zh-CN" sz="2000"/>
              <a:t> </a:t>
            </a:r>
            <a:r>
              <a:rPr lang="en-US" altLang="zh-CN" sz="2000" i="1"/>
              <a:t>i</a:t>
            </a:r>
            <a:r>
              <a:rPr lang="en-US" altLang="zh-CN" sz="2000"/>
              <a:t>=1..</a:t>
            </a:r>
            <a:r>
              <a:rPr lang="en-US" altLang="zh-CN" sz="2000" i="1"/>
              <a:t>n</a:t>
            </a:r>
            <a:r>
              <a:rPr lang="ru-RU" altLang="zh-CN" sz="2000" i="1"/>
              <a:t> </a:t>
            </a:r>
            <a:r>
              <a:rPr lang="en-US" altLang="zh-CN" sz="2000"/>
              <a:t>:       </a:t>
            </a:r>
            <a:r>
              <a:rPr lang="en-US" altLang="zh-CN" sz="2000" i="1"/>
              <a:t>y</a:t>
            </a:r>
            <a:r>
              <a:rPr lang="en-US" altLang="zh-CN" sz="2000" i="1" baseline="-25000"/>
              <a:t>i</a:t>
            </a:r>
            <a:r>
              <a:rPr lang="en-US" altLang="zh-CN" sz="2000"/>
              <a:t> (</a:t>
            </a:r>
            <a:r>
              <a:rPr lang="en-US" altLang="zh-CN" sz="2000" b="1"/>
              <a:t>w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en-US" altLang="zh-CN" sz="2000" i="1" baseline="-25000"/>
              <a:t>i</a:t>
            </a:r>
            <a:r>
              <a:rPr lang="en-US" altLang="zh-CN" sz="2000" b="1"/>
              <a:t> </a:t>
            </a:r>
            <a:r>
              <a:rPr lang="en-US" altLang="zh-CN" sz="2000"/>
              <a:t>+ </a:t>
            </a:r>
            <a:r>
              <a:rPr lang="en-US" altLang="zh-CN" sz="2000" i="1"/>
              <a:t>b</a:t>
            </a:r>
            <a:r>
              <a:rPr lang="en-US" altLang="zh-CN" sz="2000"/>
              <a:t>)</a:t>
            </a:r>
            <a:r>
              <a:rPr lang="en-US" altLang="zh-CN" sz="2000" b="1"/>
              <a:t> </a:t>
            </a:r>
            <a:r>
              <a:rPr lang="en-US" altLang="zh-CN" sz="2000" b="1">
                <a:cs typeface="Times New Roman" pitchFamily="18" charset="0"/>
              </a:rPr>
              <a:t>≥ </a:t>
            </a:r>
            <a:r>
              <a:rPr lang="en-US" altLang="zh-CN" sz="2000">
                <a:cs typeface="Times New Roman" pitchFamily="18" charset="0"/>
              </a:rPr>
              <a:t>1 – </a:t>
            </a:r>
            <a:r>
              <a:rPr lang="el-GR" altLang="zh-CN" sz="2000" i="1">
                <a:cs typeface="Times New Roman" pitchFamily="18" charset="0"/>
              </a:rPr>
              <a:t>ξ</a:t>
            </a:r>
            <a:r>
              <a:rPr lang="en-US" altLang="zh-CN" sz="2000" i="1" baseline="-25000">
                <a:cs typeface="Times New Roman" pitchFamily="18" charset="0"/>
              </a:rPr>
              <a:t>i,</a:t>
            </a:r>
            <a:r>
              <a:rPr lang="en-US" altLang="zh-CN" sz="2000" i="1">
                <a:cs typeface="Times New Roman" pitchFamily="18" charset="0"/>
              </a:rPr>
              <a:t>  ,    </a:t>
            </a:r>
            <a:r>
              <a:rPr lang="el-GR" altLang="zh-CN" sz="2000" i="1">
                <a:cs typeface="Times New Roman" pitchFamily="18" charset="0"/>
              </a:rPr>
              <a:t>ξ</a:t>
            </a:r>
            <a:r>
              <a:rPr lang="en-US" altLang="zh-CN" sz="2000" i="1" baseline="-25000">
                <a:cs typeface="Times New Roman" pitchFamily="18" charset="0"/>
              </a:rPr>
              <a:t>i</a:t>
            </a:r>
            <a:r>
              <a:rPr lang="en-US" altLang="zh-CN" sz="2000" baseline="-25000">
                <a:cs typeface="Times New Roman" pitchFamily="18" charset="0"/>
              </a:rPr>
              <a:t> </a:t>
            </a:r>
            <a:r>
              <a:rPr lang="en-US" altLang="zh-CN" sz="2000" b="1">
                <a:cs typeface="Times New Roman" pitchFamily="18" charset="0"/>
              </a:rPr>
              <a:t>≥ </a:t>
            </a:r>
            <a:r>
              <a:rPr lang="en-US" altLang="zh-CN" sz="2000">
                <a:cs typeface="Times New Roman" pitchFamily="18" charset="0"/>
              </a:rPr>
              <a:t>0</a:t>
            </a:r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511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The Optimization </a:t>
            </a:r>
            <a:r>
              <a:rPr lang="en-US" altLang="zh-CN" smtClean="0"/>
              <a:t>Problem</a:t>
            </a:r>
            <a:br>
              <a:rPr lang="en-US" altLang="zh-CN" smtClean="0"/>
            </a:br>
            <a:r>
              <a:rPr lang="en-US" altLang="zh-CN" smtClean="0"/>
              <a:t>of </a:t>
            </a:r>
            <a:r>
              <a:rPr lang="en-US" altLang="zh-CN"/>
              <a:t>Soft Margin Classification </a:t>
            </a:r>
            <a:endParaRPr lang="zh-CN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7420290" cy="423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9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Soft </a:t>
            </a:r>
            <a:r>
              <a:rPr lang="en-US" altLang="zh-CN"/>
              <a:t>Margin Classification </a:t>
            </a:r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767427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8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000" smtClean="0"/>
              <a:t>Examples</a:t>
            </a:r>
            <a:endParaRPr lang="zh-CN" altLang="en-US" sz="200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614" y="121256"/>
            <a:ext cx="7618938" cy="673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06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Examples</a:t>
            </a:r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0" y="2060848"/>
            <a:ext cx="8869336" cy="439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2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err="1" smtClean="0"/>
              <a:t>kNN</a:t>
            </a:r>
            <a:endParaRPr lang="en-US" altLang="zh-CN" dirty="0" smtClean="0"/>
          </a:p>
          <a:p>
            <a:r>
              <a:rPr lang="en-US" altLang="zh-CN" dirty="0" smtClean="0"/>
              <a:t>SVM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Cross validation</a:t>
            </a:r>
          </a:p>
          <a:p>
            <a:r>
              <a:rPr lang="en-US" altLang="zh-CN" dirty="0" smtClean="0"/>
              <a:t>Summary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1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Cross validation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see PRML03_Cross-validation.pdf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err="1" smtClean="0"/>
              <a:t>kNN</a:t>
            </a:r>
            <a:endParaRPr lang="en-US" altLang="zh-CN" dirty="0" smtClean="0"/>
          </a:p>
          <a:p>
            <a:r>
              <a:rPr lang="en-US" altLang="zh-CN" dirty="0" smtClean="0"/>
              <a:t>SVM</a:t>
            </a:r>
          </a:p>
          <a:p>
            <a:r>
              <a:rPr lang="en-US" altLang="zh-CN" dirty="0" smtClean="0"/>
              <a:t>Cross validation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Summary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96" y="1844824"/>
            <a:ext cx="47339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itle 1"/>
          <p:cNvSpPr>
            <a:spLocks noGrp="1"/>
          </p:cNvSpPr>
          <p:nvPr>
            <p:ph type="title"/>
          </p:nvPr>
        </p:nvSpPr>
        <p:spPr>
          <a:xfrm>
            <a:off x="251520" y="118096"/>
            <a:ext cx="6096000" cy="990600"/>
          </a:xfrm>
        </p:spPr>
        <p:txBody>
          <a:bodyPr/>
          <a:lstStyle/>
          <a:p>
            <a:pPr algn="l"/>
            <a:r>
              <a:rPr lang="en-US" altLang="zh-CN" smtClean="0">
                <a:latin typeface="Gill Sans" charset="0"/>
                <a:cs typeface="Gill Sans" charset="0"/>
              </a:rPr>
              <a:t>Hinge loss</a:t>
            </a:r>
          </a:p>
        </p:txBody>
      </p:sp>
      <p:sp>
        <p:nvSpPr>
          <p:cNvPr id="33796" name="Content Placeholder 2"/>
          <p:cNvSpPr>
            <a:spLocks noGrp="1"/>
          </p:cNvSpPr>
          <p:nvPr>
            <p:ph idx="1"/>
          </p:nvPr>
        </p:nvSpPr>
        <p:spPr>
          <a:xfrm>
            <a:off x="273224" y="1556792"/>
            <a:ext cx="8839200" cy="20574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smtClean="0">
                <a:latin typeface="Gill Sans" charset="0"/>
                <a:cs typeface="Gill Sans" charset="0"/>
              </a:rPr>
              <a:t>The soft margin SVM is equivalent to applying a hinge Lo</a:t>
            </a:r>
            <a:r>
              <a:rPr lang="en-US" altLang="zh-CN" smtClean="0">
                <a:latin typeface="Gill Sans" charset="0"/>
                <a:cs typeface="Gill Sans" charset="0"/>
              </a:rPr>
              <a:t>ss</a:t>
            </a:r>
          </a:p>
          <a:p>
            <a:pPr>
              <a:buFont typeface="Wingdings" pitchFamily="2" charset="2"/>
              <a:buNone/>
            </a:pPr>
            <a:endParaRPr lang="en-US" altLang="zh-CN" i="1" smtClean="0">
              <a:latin typeface="Gill Sans" charset="0"/>
              <a:cs typeface="Gill Sans" charset="0"/>
            </a:endParaRPr>
          </a:p>
          <a:p>
            <a:endParaRPr lang="en-US" altLang="zh-CN" sz="2400" smtClean="0">
              <a:latin typeface="Gill Sans" charset="0"/>
              <a:cs typeface="Gill Sans" charset="0"/>
            </a:endParaRPr>
          </a:p>
          <a:p>
            <a:r>
              <a:rPr lang="en-US" altLang="zh-CN" sz="2400" smtClean="0">
                <a:latin typeface="Gill Sans" charset="0"/>
                <a:cs typeface="Gill Sans" charset="0"/>
              </a:rPr>
              <a:t>Equivalent </a:t>
            </a:r>
            <a:r>
              <a:rPr lang="en-US" altLang="zh-CN" sz="2400" smtClean="0">
                <a:solidFill>
                  <a:srgbClr val="FF6600"/>
                </a:solidFill>
                <a:latin typeface="Gill Sans" charset="0"/>
                <a:cs typeface="Gill Sans" charset="0"/>
              </a:rPr>
              <a:t>unconstrained</a:t>
            </a:r>
            <a:r>
              <a:rPr lang="en-US" altLang="zh-CN" sz="2400" smtClean="0">
                <a:latin typeface="Gill Sans" charset="0"/>
                <a:cs typeface="Gill Sans" charset="0"/>
              </a:rPr>
              <a:t> optimization formulation</a:t>
            </a:r>
          </a:p>
          <a:p>
            <a:endParaRPr lang="en-US" altLang="zh-CN" sz="90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None/>
            </a:pPr>
            <a:r>
              <a:rPr lang="en-US" altLang="zh-CN" sz="2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min</a:t>
            </a:r>
            <a:r>
              <a:rPr lang="en-US" altLang="zh-CN" sz="2200" baseline="-250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{</a:t>
            </a:r>
            <a:r>
              <a:rPr lang="en-US" altLang="zh-CN" sz="2200" b="1" baseline="-250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altLang="zh-CN" sz="2200" baseline="-250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,b}  </a:t>
            </a:r>
            <a:r>
              <a:rPr lang="en-US" altLang="zh-CN" sz="2200" i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n-US" altLang="zh-CN" sz="22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altLang="zh-CN" sz="22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altLang="zh-CN" sz="22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,b)+λ||</a:t>
            </a:r>
            <a:r>
              <a:rPr lang="zh-CN" altLang="zh-CN" sz="2200" b="1" smtClean="0">
                <a:solidFill>
                  <a:schemeClr val="tx1"/>
                </a:solidFill>
                <a:latin typeface="Arial" pitchFamily="34" charset="0"/>
                <a:cs typeface="Gill Sans" charset="0"/>
              </a:rPr>
              <a:t>w</a:t>
            </a:r>
            <a:r>
              <a:rPr lang="en-US" altLang="zh-CN" sz="22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||</a:t>
            </a:r>
            <a:r>
              <a:rPr lang="en-US" altLang="zh-CN" sz="2200" baseline="30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            </a:t>
            </a:r>
            <a:r>
              <a:rPr lang="en-US" altLang="zh-CN" sz="220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λ=0.5/C</a:t>
            </a:r>
            <a:endParaRPr lang="en-US" altLang="zh-CN" sz="2200" baseline="30000" smtClean="0">
              <a:solidFill>
                <a:srgbClr val="FF0000"/>
              </a:solidFill>
              <a:latin typeface="Arial" pitchFamily="34" charset="0"/>
              <a:ea typeface="Lucida Grande" charset="0"/>
              <a:cs typeface="Arial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87624" y="3875071"/>
            <a:ext cx="6705600" cy="2895600"/>
            <a:chOff x="1219200" y="3657600"/>
            <a:chExt cx="6705600" cy="2895600"/>
          </a:xfrm>
        </p:grpSpPr>
        <p:cxnSp>
          <p:nvCxnSpPr>
            <p:cNvPr id="33799" name="Straight Connector 10"/>
            <p:cNvCxnSpPr>
              <a:cxnSpLocks noChangeShapeType="1"/>
            </p:cNvCxnSpPr>
            <p:nvPr/>
          </p:nvCxnSpPr>
          <p:spPr bwMode="auto">
            <a:xfrm>
              <a:off x="2819400" y="6183313"/>
              <a:ext cx="449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00" name="Straight Connector 12"/>
            <p:cNvCxnSpPr>
              <a:cxnSpLocks noChangeShapeType="1"/>
            </p:cNvCxnSpPr>
            <p:nvPr/>
          </p:nvCxnSpPr>
          <p:spPr bwMode="auto">
            <a:xfrm flipV="1">
              <a:off x="3200400" y="3821113"/>
              <a:ext cx="0" cy="266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01" name="Straight Connector 14"/>
            <p:cNvCxnSpPr>
              <a:cxnSpLocks noChangeShapeType="1"/>
            </p:cNvCxnSpPr>
            <p:nvPr/>
          </p:nvCxnSpPr>
          <p:spPr bwMode="auto">
            <a:xfrm>
              <a:off x="4343400" y="6107113"/>
              <a:ext cx="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02" name="Straight Connector 17"/>
            <p:cNvCxnSpPr>
              <a:cxnSpLocks noChangeShapeType="1"/>
            </p:cNvCxnSpPr>
            <p:nvPr/>
          </p:nvCxnSpPr>
          <p:spPr bwMode="auto">
            <a:xfrm>
              <a:off x="5486400" y="6107113"/>
              <a:ext cx="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03" name="TextBox 18"/>
            <p:cNvSpPr txBox="1">
              <a:spLocks noChangeArrowheads="1"/>
            </p:cNvSpPr>
            <p:nvPr/>
          </p:nvSpPr>
          <p:spPr bwMode="auto">
            <a:xfrm>
              <a:off x="4191000" y="6183313"/>
              <a:ext cx="533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/>
                <a:t>1</a:t>
              </a:r>
            </a:p>
          </p:txBody>
        </p:sp>
        <p:sp>
          <p:nvSpPr>
            <p:cNvPr id="33804" name="TextBox 19"/>
            <p:cNvSpPr txBox="1">
              <a:spLocks noChangeArrowheads="1"/>
            </p:cNvSpPr>
            <p:nvPr/>
          </p:nvSpPr>
          <p:spPr bwMode="auto">
            <a:xfrm>
              <a:off x="5334000" y="6183313"/>
              <a:ext cx="533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/>
                <a:t>2</a:t>
              </a:r>
            </a:p>
          </p:txBody>
        </p:sp>
        <p:sp>
          <p:nvSpPr>
            <p:cNvPr id="33805" name="TextBox 20"/>
            <p:cNvSpPr txBox="1">
              <a:spLocks noChangeArrowheads="1"/>
            </p:cNvSpPr>
            <p:nvPr/>
          </p:nvSpPr>
          <p:spPr bwMode="auto">
            <a:xfrm>
              <a:off x="3200400" y="6183313"/>
              <a:ext cx="533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/>
                <a:t>0</a:t>
              </a:r>
            </a:p>
          </p:txBody>
        </p:sp>
        <p:cxnSp>
          <p:nvCxnSpPr>
            <p:cNvPr id="33806" name="Straight Connector 22"/>
            <p:cNvCxnSpPr>
              <a:cxnSpLocks noChangeShapeType="1"/>
            </p:cNvCxnSpPr>
            <p:nvPr/>
          </p:nvCxnSpPr>
          <p:spPr bwMode="auto">
            <a:xfrm>
              <a:off x="3200400" y="5192713"/>
              <a:ext cx="76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07" name="TextBox 23"/>
            <p:cNvSpPr txBox="1">
              <a:spLocks noChangeArrowheads="1"/>
            </p:cNvSpPr>
            <p:nvPr/>
          </p:nvSpPr>
          <p:spPr bwMode="auto">
            <a:xfrm>
              <a:off x="2743200" y="5116513"/>
              <a:ext cx="533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/>
                <a:t>1</a:t>
              </a:r>
            </a:p>
          </p:txBody>
        </p:sp>
        <p:cxnSp>
          <p:nvCxnSpPr>
            <p:cNvPr id="33808" name="Straight Connector 24"/>
            <p:cNvCxnSpPr>
              <a:cxnSpLocks noChangeShapeType="1"/>
            </p:cNvCxnSpPr>
            <p:nvPr/>
          </p:nvCxnSpPr>
          <p:spPr bwMode="auto">
            <a:xfrm>
              <a:off x="3200400" y="4202113"/>
              <a:ext cx="76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09" name="TextBox 25"/>
            <p:cNvSpPr txBox="1">
              <a:spLocks noChangeArrowheads="1"/>
            </p:cNvSpPr>
            <p:nvPr/>
          </p:nvSpPr>
          <p:spPr bwMode="auto">
            <a:xfrm>
              <a:off x="2743200" y="4125913"/>
              <a:ext cx="533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/>
                <a:t>2</a:t>
              </a:r>
            </a:p>
          </p:txBody>
        </p:sp>
        <p:sp>
          <p:nvSpPr>
            <p:cNvPr id="33810" name="TextBox 26"/>
            <p:cNvSpPr txBox="1">
              <a:spLocks noChangeArrowheads="1"/>
            </p:cNvSpPr>
            <p:nvPr/>
          </p:nvSpPr>
          <p:spPr bwMode="auto">
            <a:xfrm>
              <a:off x="3276600" y="3668713"/>
              <a:ext cx="7620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i="1"/>
                <a:t>L</a:t>
              </a:r>
            </a:p>
          </p:txBody>
        </p:sp>
        <p:sp>
          <p:nvSpPr>
            <p:cNvPr id="33811" name="TextBox 27"/>
            <p:cNvSpPr txBox="1">
              <a:spLocks noChangeArrowheads="1"/>
            </p:cNvSpPr>
            <p:nvPr/>
          </p:nvSpPr>
          <p:spPr bwMode="auto">
            <a:xfrm>
              <a:off x="6248400" y="5573713"/>
              <a:ext cx="15240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i="1"/>
                <a:t>y.</a:t>
              </a:r>
              <a:r>
                <a:rPr lang="en-US" altLang="zh-CN"/>
                <a:t>(</a:t>
              </a:r>
              <a:r>
                <a:rPr lang="en-US" altLang="zh-CN" i="1"/>
                <a:t>w.x+b</a:t>
              </a:r>
              <a:r>
                <a:rPr lang="en-US" altLang="zh-CN"/>
                <a:t>)</a:t>
              </a:r>
            </a:p>
          </p:txBody>
        </p:sp>
        <p:cxnSp>
          <p:nvCxnSpPr>
            <p:cNvPr id="33812" name="Straight Connector 29"/>
            <p:cNvCxnSpPr>
              <a:cxnSpLocks noChangeShapeType="1"/>
            </p:cNvCxnSpPr>
            <p:nvPr/>
          </p:nvCxnSpPr>
          <p:spPr bwMode="auto">
            <a:xfrm>
              <a:off x="1676400" y="3821113"/>
              <a:ext cx="2667000" cy="236220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13" name="Straight Connector 32"/>
            <p:cNvCxnSpPr>
              <a:cxnSpLocks noChangeShapeType="1"/>
            </p:cNvCxnSpPr>
            <p:nvPr/>
          </p:nvCxnSpPr>
          <p:spPr bwMode="auto">
            <a:xfrm>
              <a:off x="4343400" y="6183313"/>
              <a:ext cx="22098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524000" y="5192713"/>
              <a:ext cx="16764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815" name="Straight Connector 36"/>
            <p:cNvCxnSpPr>
              <a:cxnSpLocks noChangeShapeType="1"/>
            </p:cNvCxnSpPr>
            <p:nvPr/>
          </p:nvCxnSpPr>
          <p:spPr bwMode="auto">
            <a:xfrm>
              <a:off x="3200400" y="5192713"/>
              <a:ext cx="0" cy="990600"/>
            </a:xfrm>
            <a:prstGeom prst="line">
              <a:avLst/>
            </a:prstGeom>
            <a:noFill/>
            <a:ln w="57150">
              <a:solidFill>
                <a:srgbClr val="3294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16" name="Straight Connector 38"/>
            <p:cNvCxnSpPr>
              <a:cxnSpLocks noChangeShapeType="1"/>
            </p:cNvCxnSpPr>
            <p:nvPr/>
          </p:nvCxnSpPr>
          <p:spPr bwMode="auto">
            <a:xfrm>
              <a:off x="3200400" y="6183313"/>
              <a:ext cx="990600" cy="0"/>
            </a:xfrm>
            <a:prstGeom prst="line">
              <a:avLst/>
            </a:prstGeom>
            <a:noFill/>
            <a:ln w="57150">
              <a:solidFill>
                <a:srgbClr val="3294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17" name="TextBox 39"/>
            <p:cNvSpPr txBox="1">
              <a:spLocks noChangeArrowheads="1"/>
            </p:cNvSpPr>
            <p:nvPr/>
          </p:nvSpPr>
          <p:spPr bwMode="auto">
            <a:xfrm>
              <a:off x="5486400" y="4202113"/>
              <a:ext cx="2133600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</a:rPr>
                <a:t>−</a:t>
              </a:r>
              <a:r>
                <a:rPr lang="en-US" altLang="zh-CN"/>
                <a:t> Hinge Loss</a:t>
              </a:r>
            </a:p>
            <a:p>
              <a:pPr eaLnBrk="1" hangingPunct="1"/>
              <a:r>
                <a:rPr lang="en-US" altLang="zh-CN" b="1">
                  <a:solidFill>
                    <a:srgbClr val="00664D"/>
                  </a:solidFill>
                </a:rPr>
                <a:t>−</a:t>
              </a:r>
              <a:r>
                <a:rPr lang="en-US" altLang="zh-CN"/>
                <a:t> 0-1 Loss</a:t>
              </a:r>
            </a:p>
          </p:txBody>
        </p:sp>
        <p:sp>
          <p:nvSpPr>
            <p:cNvPr id="33818" name="Rectangle 40"/>
            <p:cNvSpPr>
              <a:spLocks noChangeArrowheads="1"/>
            </p:cNvSpPr>
            <p:nvPr/>
          </p:nvSpPr>
          <p:spPr bwMode="auto">
            <a:xfrm>
              <a:off x="1219200" y="3657600"/>
              <a:ext cx="6705600" cy="2895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912813"/>
              <a:endParaRPr lang="en-US" altLang="zh-CN"/>
            </a:p>
          </p:txBody>
        </p:sp>
      </p:grp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3085828" y="332656"/>
            <a:ext cx="6058172" cy="98488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sz="1800"/>
              <a:t>Find </a:t>
            </a:r>
            <a:r>
              <a:rPr lang="en-US" altLang="zh-CN" sz="1800" b="1"/>
              <a:t>w</a:t>
            </a:r>
            <a:r>
              <a:rPr lang="en-US" altLang="zh-CN" sz="1800"/>
              <a:t> and b such that</a:t>
            </a:r>
          </a:p>
          <a:p>
            <a:pPr eaLnBrk="1" hangingPunct="1"/>
            <a:r>
              <a:rPr lang="el-GR" altLang="zh-CN" sz="1800" b="1">
                <a:cs typeface="Times New Roman" pitchFamily="18" charset="0"/>
              </a:rPr>
              <a:t>Φ</a:t>
            </a:r>
            <a:r>
              <a:rPr lang="en-US" altLang="zh-CN" sz="1800">
                <a:cs typeface="Times New Roman" pitchFamily="18" charset="0"/>
              </a:rPr>
              <a:t>(</a:t>
            </a:r>
            <a:r>
              <a:rPr lang="en-US" altLang="zh-CN" sz="1800" b="1">
                <a:cs typeface="Times New Roman" pitchFamily="18" charset="0"/>
              </a:rPr>
              <a:t>w</a:t>
            </a:r>
            <a:r>
              <a:rPr lang="en-US" altLang="zh-CN" sz="1800">
                <a:cs typeface="Times New Roman" pitchFamily="18" charset="0"/>
              </a:rPr>
              <a:t>)</a:t>
            </a:r>
            <a:r>
              <a:rPr lang="en-US" altLang="zh-CN" sz="1800" b="1">
                <a:cs typeface="Times New Roman" pitchFamily="18" charset="0"/>
              </a:rPr>
              <a:t> =</a:t>
            </a:r>
            <a:r>
              <a:rPr lang="en-US" altLang="zh-CN" sz="1800" b="1"/>
              <a:t>w</a:t>
            </a:r>
            <a:r>
              <a:rPr lang="en-US" altLang="zh-CN" sz="1800" baseline="30000"/>
              <a:t>T</a:t>
            </a:r>
            <a:r>
              <a:rPr lang="en-US" altLang="zh-CN" sz="1800" b="1"/>
              <a:t>w</a:t>
            </a:r>
            <a:r>
              <a:rPr lang="en-US" altLang="zh-CN" sz="1800"/>
              <a:t> + </a:t>
            </a:r>
            <a:r>
              <a:rPr lang="en-US" altLang="zh-CN" sz="1800" i="1"/>
              <a:t>C</a:t>
            </a:r>
            <a:r>
              <a:rPr lang="el-GR" altLang="zh-CN" sz="2000"/>
              <a:t>Σ</a:t>
            </a:r>
            <a:r>
              <a:rPr lang="el-GR" altLang="zh-CN" sz="1800" i="1"/>
              <a:t>ξ</a:t>
            </a:r>
            <a:r>
              <a:rPr lang="en-US" altLang="zh-CN" sz="1800" i="1" baseline="-25000"/>
              <a:t>i   </a:t>
            </a:r>
            <a:r>
              <a:rPr lang="en-US" altLang="zh-CN" sz="1800"/>
              <a:t> is minimized </a:t>
            </a:r>
          </a:p>
          <a:p>
            <a:pPr eaLnBrk="1" hangingPunct="1"/>
            <a:r>
              <a:rPr lang="en-US" altLang="zh-CN" sz="1800"/>
              <a:t>and for all (</a:t>
            </a:r>
            <a:r>
              <a:rPr lang="en-US" altLang="zh-CN" sz="1800" b="1"/>
              <a:t>x</a:t>
            </a:r>
            <a:r>
              <a:rPr lang="en-US" altLang="zh-CN" sz="1800" i="1" baseline="-25000"/>
              <a:t>i</a:t>
            </a:r>
            <a:r>
              <a:rPr lang="en-US" altLang="zh-CN" sz="1800" b="1"/>
              <a:t> </a:t>
            </a:r>
            <a:r>
              <a:rPr lang="en-US" altLang="zh-CN" sz="1800"/>
              <a:t>,</a:t>
            </a:r>
            <a:r>
              <a:rPr lang="en-US" altLang="zh-CN" sz="1800" i="1"/>
              <a:t>y</a:t>
            </a:r>
            <a:r>
              <a:rPr lang="en-US" altLang="zh-CN" sz="1800" i="1" baseline="-25000"/>
              <a:t>i</a:t>
            </a:r>
            <a:r>
              <a:rPr lang="en-US" altLang="zh-CN" sz="1800"/>
              <a:t>)</a:t>
            </a:r>
            <a:r>
              <a:rPr lang="ru-RU" altLang="zh-CN" sz="1800"/>
              <a:t>,</a:t>
            </a:r>
            <a:r>
              <a:rPr lang="en-US" altLang="zh-CN" sz="1800"/>
              <a:t> </a:t>
            </a:r>
            <a:r>
              <a:rPr lang="en-US" altLang="zh-CN" sz="1800" i="1"/>
              <a:t>i</a:t>
            </a:r>
            <a:r>
              <a:rPr lang="en-US" altLang="zh-CN" sz="1800"/>
              <a:t>=1..</a:t>
            </a:r>
            <a:r>
              <a:rPr lang="en-US" altLang="zh-CN" sz="1800" i="1"/>
              <a:t>n</a:t>
            </a:r>
            <a:r>
              <a:rPr lang="ru-RU" altLang="zh-CN" sz="1800" i="1"/>
              <a:t> </a:t>
            </a:r>
            <a:r>
              <a:rPr lang="en-US" altLang="zh-CN" sz="1800"/>
              <a:t>:       </a:t>
            </a:r>
            <a:r>
              <a:rPr lang="en-US" altLang="zh-CN" sz="1800" i="1"/>
              <a:t>y</a:t>
            </a:r>
            <a:r>
              <a:rPr lang="en-US" altLang="zh-CN" sz="1800" i="1" baseline="-25000"/>
              <a:t>i</a:t>
            </a:r>
            <a:r>
              <a:rPr lang="en-US" altLang="zh-CN" sz="1800"/>
              <a:t> (</a:t>
            </a:r>
            <a:r>
              <a:rPr lang="en-US" altLang="zh-CN" sz="1800" b="1"/>
              <a:t>w</a:t>
            </a:r>
            <a:r>
              <a:rPr lang="en-US" altLang="zh-CN" sz="1800" b="1" baseline="30000"/>
              <a:t>T</a:t>
            </a:r>
            <a:r>
              <a:rPr lang="en-US" altLang="zh-CN" sz="1800" b="1"/>
              <a:t>x</a:t>
            </a:r>
            <a:r>
              <a:rPr lang="en-US" altLang="zh-CN" sz="1800" i="1" baseline="-25000"/>
              <a:t>i</a:t>
            </a:r>
            <a:r>
              <a:rPr lang="en-US" altLang="zh-CN" sz="1800" b="1"/>
              <a:t> </a:t>
            </a:r>
            <a:r>
              <a:rPr lang="en-US" altLang="zh-CN" sz="1800"/>
              <a:t>+ </a:t>
            </a:r>
            <a:r>
              <a:rPr lang="en-US" altLang="zh-CN" sz="1800" i="1"/>
              <a:t>b</a:t>
            </a:r>
            <a:r>
              <a:rPr lang="en-US" altLang="zh-CN" sz="1800"/>
              <a:t>)</a:t>
            </a:r>
            <a:r>
              <a:rPr lang="en-US" altLang="zh-CN" sz="1800" b="1"/>
              <a:t> </a:t>
            </a:r>
            <a:r>
              <a:rPr lang="en-US" altLang="zh-CN" sz="1800" b="1">
                <a:cs typeface="Times New Roman" pitchFamily="18" charset="0"/>
              </a:rPr>
              <a:t>≥ </a:t>
            </a:r>
            <a:r>
              <a:rPr lang="en-US" altLang="zh-CN" sz="1800">
                <a:cs typeface="Times New Roman" pitchFamily="18" charset="0"/>
              </a:rPr>
              <a:t>1 – </a:t>
            </a:r>
            <a:r>
              <a:rPr lang="el-GR" altLang="zh-CN" sz="1800" i="1">
                <a:cs typeface="Times New Roman" pitchFamily="18" charset="0"/>
              </a:rPr>
              <a:t>ξ</a:t>
            </a:r>
            <a:r>
              <a:rPr lang="en-US" altLang="zh-CN" sz="1800" i="1" baseline="-25000">
                <a:cs typeface="Times New Roman" pitchFamily="18" charset="0"/>
              </a:rPr>
              <a:t>i,</a:t>
            </a:r>
            <a:r>
              <a:rPr lang="en-US" altLang="zh-CN" sz="1800" i="1">
                <a:cs typeface="Times New Roman" pitchFamily="18" charset="0"/>
              </a:rPr>
              <a:t>  ,    </a:t>
            </a:r>
            <a:r>
              <a:rPr lang="el-GR" altLang="zh-CN" sz="1800" i="1">
                <a:cs typeface="Times New Roman" pitchFamily="18" charset="0"/>
              </a:rPr>
              <a:t>ξ</a:t>
            </a:r>
            <a:r>
              <a:rPr lang="en-US" altLang="zh-CN" sz="1800" i="1" baseline="-25000">
                <a:cs typeface="Times New Roman" pitchFamily="18" charset="0"/>
              </a:rPr>
              <a:t>i</a:t>
            </a:r>
            <a:r>
              <a:rPr lang="en-US" altLang="zh-CN" sz="1800" baseline="-25000">
                <a:cs typeface="Times New Roman" pitchFamily="18" charset="0"/>
              </a:rPr>
              <a:t> </a:t>
            </a:r>
            <a:r>
              <a:rPr lang="en-US" altLang="zh-CN" sz="1800" b="1">
                <a:cs typeface="Times New Roman" pitchFamily="18" charset="0"/>
              </a:rPr>
              <a:t>≥ </a:t>
            </a:r>
            <a:r>
              <a:rPr lang="en-US" altLang="zh-CN" sz="1800">
                <a:cs typeface="Times New Roman" pitchFamily="18" charset="0"/>
              </a:rPr>
              <a:t>0</a:t>
            </a:r>
            <a:r>
              <a:rPr lang="en-US" altLang="zh-C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019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Density </a:t>
            </a:r>
            <a:r>
              <a:rPr lang="en-US" altLang="zh-CN"/>
              <a:t>estimation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parametric </a:t>
            </a:r>
            <a:r>
              <a:rPr lang="en-US" altLang="zh-CN"/>
              <a:t>density </a:t>
            </a:r>
            <a:r>
              <a:rPr lang="en-US" altLang="zh-CN" smtClean="0"/>
              <a:t>estimation</a:t>
            </a:r>
          </a:p>
          <a:p>
            <a:pPr lvl="1"/>
            <a:r>
              <a:rPr lang="en-US" altLang="zh-CN"/>
              <a:t>Gaussian Mixture </a:t>
            </a:r>
            <a:r>
              <a:rPr lang="en-US" altLang="zh-CN" smtClean="0"/>
              <a:t>Model (GMM)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non-parametric density estimation</a:t>
            </a:r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51270"/>
            <a:ext cx="6024264" cy="2162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0648"/>
            <a:ext cx="1752600" cy="1724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15381" y="2636911"/>
                <a:ext cx="4881336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altLang="zh-CN" sz="2800" i="1" baseline="-2500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zh-CN" altLang="en-US" sz="2800" i="1">
                              <a:latin typeface="Cambria Math"/>
                            </a:rPr>
                            <m:t>𝒩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  <m:r>
                                <a:rPr lang="en-US" altLang="zh-CN" sz="2800" i="1" baseline="-2500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i="0">
                                  <a:latin typeface="Cambria Math"/>
                                  <a:ea typeface="Cambria Math"/>
                                </a:rPr>
                                <m:t>Σ</m:t>
                              </m:r>
                              <m:r>
                                <a:rPr lang="en-US" altLang="zh-CN" sz="2800" i="1" baseline="-2500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smtClean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381" y="2636911"/>
                <a:ext cx="4881336" cy="9741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132856"/>
            <a:ext cx="1821053" cy="176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30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772400" cy="990600"/>
          </a:xfrm>
        </p:spPr>
        <p:txBody>
          <a:bodyPr>
            <a:noAutofit/>
          </a:bodyPr>
          <a:lstStyle/>
          <a:p>
            <a:r>
              <a:rPr lang="en-US" altLang="zh-CN" sz="3200" smtClean="0">
                <a:latin typeface="Gill Sans" charset="0"/>
                <a:cs typeface="Gill Sans" charset="0"/>
              </a:rPr>
              <a:t>General formulation of classifiers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848600" cy="4572000"/>
          </a:xfrm>
        </p:spPr>
        <p:txBody>
          <a:bodyPr>
            <a:noAutofit/>
          </a:bodyPr>
          <a:lstStyle/>
          <a:p>
            <a:pPr marL="0" indent="0">
              <a:buFont typeface="Wingdings" pitchFamily="2" charset="2"/>
              <a:buNone/>
            </a:pPr>
            <a:r>
              <a:rPr lang="en-US" altLang="zh-CN" sz="28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  min</a:t>
            </a:r>
            <a:r>
              <a:rPr lang="en-US" altLang="zh-CN" sz="2800" baseline="-250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{</a:t>
            </a:r>
            <a:r>
              <a:rPr lang="en-US" altLang="zh-CN" sz="2800" b="1" baseline="-250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altLang="zh-CN" sz="2800" baseline="-250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,b}  </a:t>
            </a:r>
            <a:r>
              <a:rPr lang="en-US" altLang="zh-CN" sz="2800" i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n-US" altLang="zh-CN" sz="28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altLang="zh-CN" sz="28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altLang="zh-CN" sz="28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,b)+</a:t>
            </a:r>
            <a:r>
              <a:rPr lang="en-US" altLang="zh-CN" sz="2800" smtClean="0">
                <a:solidFill>
                  <a:schemeClr val="tx1"/>
                </a:solidFill>
                <a:latin typeface="Arial" pitchFamily="34" charset="0"/>
                <a:ea typeface="Lucida Grande" charset="0"/>
                <a:cs typeface="Arial" pitchFamily="34" charset="0"/>
              </a:rPr>
              <a:t>λ||</a:t>
            </a:r>
            <a:r>
              <a:rPr lang="zh-CN" altLang="zh-CN" sz="2800" b="1" smtClean="0">
                <a:solidFill>
                  <a:schemeClr val="tx1"/>
                </a:solidFill>
                <a:latin typeface="Arial" pitchFamily="34" charset="0"/>
                <a:cs typeface="Gill Sans" charset="0"/>
              </a:rPr>
              <a:t>w</a:t>
            </a:r>
            <a:r>
              <a:rPr lang="en-US" altLang="zh-CN" sz="2800" smtClean="0">
                <a:solidFill>
                  <a:schemeClr val="tx1"/>
                </a:solidFill>
                <a:latin typeface="Arial" pitchFamily="34" charset="0"/>
                <a:cs typeface="Gill Sans" charset="0"/>
              </a:rPr>
              <a:t>||</a:t>
            </a:r>
            <a:r>
              <a:rPr lang="en-US" altLang="zh-CN" sz="2800" baseline="30000" smtClean="0">
                <a:solidFill>
                  <a:schemeClr val="tx1"/>
                </a:solidFill>
                <a:latin typeface="Arial" pitchFamily="34" charset="0"/>
                <a:cs typeface="Gill Sans" charset="0"/>
              </a:rPr>
              <a:t>2 </a:t>
            </a:r>
          </a:p>
          <a:p>
            <a:pPr marL="0" indent="0">
              <a:buFont typeface="Wingdings" pitchFamily="2" charset="2"/>
              <a:buNone/>
            </a:pPr>
            <a:endParaRPr lang="en-US" altLang="zh-CN" sz="2800" baseline="30000" smtClean="0">
              <a:solidFill>
                <a:schemeClr val="tx1"/>
              </a:solidFill>
              <a:latin typeface="Arial" pitchFamily="34" charset="0"/>
              <a:cs typeface="Gill Sans" charset="0"/>
            </a:endParaRPr>
          </a:p>
          <a:p>
            <a:pPr marL="0" indent="0"/>
            <a:r>
              <a:rPr lang="en-US" altLang="zh-CN" sz="2800" smtClean="0">
                <a:latin typeface="Gill Sans" charset="0"/>
                <a:cs typeface="Gill Sans" charset="0"/>
              </a:rPr>
              <a:t>The objective:  </a:t>
            </a:r>
            <a:r>
              <a:rPr lang="en-US" altLang="zh-CN" sz="2800" smtClean="0">
                <a:solidFill>
                  <a:srgbClr val="FF0000"/>
                </a:solidFill>
                <a:latin typeface="Gill Sans" charset="0"/>
                <a:cs typeface="Gill Sans" charset="0"/>
              </a:rPr>
              <a:t>empirical loss + regularization</a:t>
            </a:r>
          </a:p>
          <a:p>
            <a:pPr marL="0" indent="0"/>
            <a:endParaRPr lang="en-US" altLang="zh-CN" sz="2800" smtClean="0">
              <a:latin typeface="Gill Sans" charset="0"/>
              <a:cs typeface="Gill Sans" charset="0"/>
            </a:endParaRPr>
          </a:p>
          <a:p>
            <a:pPr marL="0" indent="0"/>
            <a:r>
              <a:rPr lang="en-US" altLang="zh-CN" sz="2800" smtClean="0">
                <a:latin typeface="Gill Sans" charset="0"/>
                <a:cs typeface="Gill Sans" charset="0"/>
              </a:rPr>
              <a:t>The regularization term is usually </a:t>
            </a:r>
            <a:r>
              <a:rPr lang="en-US" altLang="zh-CN" sz="2800" i="1" smtClean="0">
                <a:latin typeface="Gill Sans" charset="0"/>
                <a:cs typeface="Gill Sans" charset="0"/>
              </a:rPr>
              <a:t>L2</a:t>
            </a:r>
            <a:r>
              <a:rPr lang="en-US" altLang="zh-CN" sz="2800" smtClean="0">
                <a:latin typeface="Gill Sans" charset="0"/>
                <a:cs typeface="Gill Sans" charset="0"/>
              </a:rPr>
              <a:t> norm, but also often </a:t>
            </a:r>
            <a:r>
              <a:rPr lang="en-US" altLang="zh-CN" sz="2800" i="1" smtClean="0">
                <a:latin typeface="Gill Sans" charset="0"/>
                <a:cs typeface="Gill Sans" charset="0"/>
              </a:rPr>
              <a:t>L1</a:t>
            </a:r>
            <a:r>
              <a:rPr lang="en-US" altLang="zh-CN" sz="2800" smtClean="0">
                <a:latin typeface="Gill Sans" charset="0"/>
                <a:cs typeface="Gill Sans" charset="0"/>
              </a:rPr>
              <a:t> norm for sparse models</a:t>
            </a:r>
          </a:p>
          <a:p>
            <a:pPr marL="0" indent="0"/>
            <a:endParaRPr lang="en-US" altLang="zh-CN" sz="2800" smtClean="0">
              <a:latin typeface="Gill Sans" charset="0"/>
              <a:cs typeface="Gill Sans" charset="0"/>
            </a:endParaRPr>
          </a:p>
          <a:p>
            <a:pPr marL="0" indent="0"/>
            <a:r>
              <a:rPr lang="en-US" altLang="zh-CN" sz="2800" smtClean="0">
                <a:latin typeface="Gill Sans" charset="0"/>
                <a:cs typeface="Gill Sans" charset="0"/>
              </a:rPr>
              <a:t>The empirical loss can be hinge loss, logistic loss, smooth hinge loss, … or your own invention</a:t>
            </a:r>
          </a:p>
        </p:txBody>
      </p:sp>
    </p:spTree>
    <p:extLst>
      <p:ext uri="{BB962C8B-B14F-4D97-AF65-F5344CB8AC3E}">
        <p14:creationId xmlns:p14="http://schemas.microsoft.com/office/powerpoint/2010/main" val="171520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01000" cy="990600"/>
          </a:xfrm>
        </p:spPr>
        <p:txBody>
          <a:bodyPr>
            <a:noAutofit/>
          </a:bodyPr>
          <a:lstStyle/>
          <a:p>
            <a:r>
              <a:rPr lang="en-US" altLang="zh-CN" sz="3200" smtClean="0">
                <a:latin typeface="Gill Sans" charset="0"/>
                <a:cs typeface="Gill Sans" charset="0"/>
              </a:rPr>
              <a:t>Classifiers in practice and research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424936" cy="457200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mtClean="0">
                <a:latin typeface="Gill Sans" charset="0"/>
                <a:cs typeface="Gill Sans" charset="0"/>
              </a:rPr>
              <a:t>Linear classifiers are simple and scalable </a:t>
            </a:r>
          </a:p>
          <a:p>
            <a:pPr lvl="1"/>
            <a:r>
              <a:rPr lang="en-US" altLang="zh-CN" smtClean="0">
                <a:latin typeface="Gill Sans" charset="0"/>
                <a:cs typeface="Gill Sans" charset="0"/>
              </a:rPr>
              <a:t>Training complexity is linear or sub-linear w.r.t. data size</a:t>
            </a:r>
          </a:p>
          <a:p>
            <a:pPr lvl="1"/>
            <a:r>
              <a:rPr lang="en-US" altLang="zh-CN" smtClean="0">
                <a:latin typeface="Gill Sans" charset="0"/>
                <a:cs typeface="Gill Sans" charset="0"/>
              </a:rPr>
              <a:t>Classification is simple to implement</a:t>
            </a:r>
          </a:p>
          <a:p>
            <a:pPr lvl="1"/>
            <a:r>
              <a:rPr lang="en-US" altLang="zh-CN" smtClean="0">
                <a:latin typeface="Gill Sans" charset="0"/>
                <a:cs typeface="Gill Sans" charset="0"/>
              </a:rPr>
              <a:t>State-of-the-art for texts, images, …</a:t>
            </a:r>
          </a:p>
          <a:p>
            <a:r>
              <a:rPr lang="en-US" altLang="zh-CN" smtClean="0">
                <a:latin typeface="Gill Sans" charset="0"/>
                <a:cs typeface="Gill Sans" charset="0"/>
              </a:rPr>
              <a:t>Their success depends on quality of features</a:t>
            </a:r>
          </a:p>
          <a:p>
            <a:pPr lvl="1"/>
            <a:r>
              <a:rPr lang="en-US" altLang="zh-CN" smtClean="0">
                <a:latin typeface="Gill Sans" charset="0"/>
                <a:cs typeface="Gill Sans" charset="0"/>
              </a:rPr>
              <a:t>A useful practice: use a lot of features, learn sparse w</a:t>
            </a:r>
          </a:p>
          <a:p>
            <a:r>
              <a:rPr lang="en-US" altLang="zh-CN" smtClean="0">
                <a:solidFill>
                  <a:srgbClr val="FF0000"/>
                </a:solidFill>
                <a:latin typeface="Gill Sans" charset="0"/>
                <a:cs typeface="Gill Sans" charset="0"/>
              </a:rPr>
              <a:t>Hot topic</a:t>
            </a:r>
            <a:r>
              <a:rPr lang="en-US" altLang="zh-CN" smtClean="0">
                <a:latin typeface="Gill Sans" charset="0"/>
                <a:cs typeface="Gill Sans" charset="0"/>
              </a:rPr>
              <a:t>: large-scale classification</a:t>
            </a:r>
          </a:p>
          <a:p>
            <a:pPr lvl="1"/>
            <a:r>
              <a:rPr lang="en-US" altLang="zh-CN" smtClean="0">
                <a:latin typeface="Gill Sans" charset="0"/>
                <a:cs typeface="Gill Sans" charset="0"/>
              </a:rPr>
              <a:t>Many data, many features, many classes</a:t>
            </a:r>
          </a:p>
          <a:p>
            <a:pPr lvl="1"/>
            <a:r>
              <a:rPr lang="en-US" altLang="zh-CN" smtClean="0">
                <a:latin typeface="Gill Sans" charset="0"/>
                <a:cs typeface="Gill Sans" charset="0"/>
              </a:rPr>
              <a:t>Stochastic optimization </a:t>
            </a:r>
          </a:p>
          <a:p>
            <a:pPr lvl="1"/>
            <a:r>
              <a:rPr lang="en-US" altLang="zh-CN" smtClean="0">
                <a:latin typeface="Gill Sans" charset="0"/>
                <a:cs typeface="Gill Sans" charset="0"/>
              </a:rPr>
              <a:t>Parallel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9811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non-parametric density estimation</a:t>
            </a:r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68135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671996"/>
            <a:ext cx="3182882" cy="120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5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1762</Words>
  <Application>Microsoft Office PowerPoint</Application>
  <PresentationFormat>全屏显示(4:3)</PresentationFormat>
  <Paragraphs>396</Paragraphs>
  <Slides>81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3" baseType="lpstr">
      <vt:lpstr>Office 主题</vt:lpstr>
      <vt:lpstr>Equation</vt:lpstr>
      <vt:lpstr>Classification</vt:lpstr>
      <vt:lpstr>Outline</vt:lpstr>
      <vt:lpstr>Introduction</vt:lpstr>
      <vt:lpstr>Possible approaches to classification</vt:lpstr>
      <vt:lpstr>Discriminative approaches</vt:lpstr>
      <vt:lpstr>Outline</vt:lpstr>
      <vt:lpstr>kNN(k Nearest Neighbors) classification</vt:lpstr>
      <vt:lpstr>Density estimation</vt:lpstr>
      <vt:lpstr>non-parametric density estimation</vt:lpstr>
      <vt:lpstr>non-parametric density estimation</vt:lpstr>
      <vt:lpstr>non-parametric density estimation</vt:lpstr>
      <vt:lpstr>non-parametric density estimation</vt:lpstr>
      <vt:lpstr>non-parametric density estimation</vt:lpstr>
      <vt:lpstr>kNN density estimation</vt:lpstr>
      <vt:lpstr>kNN classification</vt:lpstr>
      <vt:lpstr>kNN classification</vt:lpstr>
      <vt:lpstr>kNN classification</vt:lpstr>
      <vt:lpstr>kNN classification</vt:lpstr>
      <vt:lpstr>kNN classification</vt:lpstr>
      <vt:lpstr>kNN classification</vt:lpstr>
      <vt:lpstr>kNN classification</vt:lpstr>
      <vt:lpstr>kNN classification</vt:lpstr>
      <vt:lpstr>kNN(k Nearest Neighbors) classification</vt:lpstr>
      <vt:lpstr>Optimizing storage requirements</vt:lpstr>
      <vt:lpstr>How fast is kNN?</vt:lpstr>
      <vt:lpstr>Curse of dimensionality</vt:lpstr>
      <vt:lpstr>Locally Sensitive Hashing</vt:lpstr>
      <vt:lpstr>Example: Random projection</vt:lpstr>
      <vt:lpstr>Example: Random projection</vt:lpstr>
      <vt:lpstr>Example: Random projection</vt:lpstr>
      <vt:lpstr>Locally Sensitive Hashing</vt:lpstr>
      <vt:lpstr>kNN classification</vt:lpstr>
      <vt:lpstr>Outline</vt:lpstr>
      <vt:lpstr>SVM (Support Vector Machines)</vt:lpstr>
      <vt:lpstr>Linear Classifiers</vt:lpstr>
      <vt:lpstr> Linear Classifiers</vt:lpstr>
      <vt:lpstr> Linear Classifiers</vt:lpstr>
      <vt:lpstr> Linear Classifiers</vt:lpstr>
      <vt:lpstr> Linear Classifiers</vt:lpstr>
      <vt:lpstr> Linear Classifiers</vt:lpstr>
      <vt:lpstr>Classifier Margin</vt:lpstr>
      <vt:lpstr>Maximum Margin and why</vt:lpstr>
      <vt:lpstr>Computing the margin width</vt:lpstr>
      <vt:lpstr>Another way to understand max margin</vt:lpstr>
      <vt:lpstr>Maximum Margin</vt:lpstr>
      <vt:lpstr>SVM (Support Vector Machines)</vt:lpstr>
      <vt:lpstr>Learning the Maximum Margin Classifier</vt:lpstr>
      <vt:lpstr>Learning the Maximum Margin Classifier</vt:lpstr>
      <vt:lpstr>Solving the Optimization Problem</vt:lpstr>
      <vt:lpstr>Quadratic Programming</vt:lpstr>
      <vt:lpstr>The Lagrangian Dual Problem</vt:lpstr>
      <vt:lpstr>The Lagrangian Dual Problem</vt:lpstr>
      <vt:lpstr>The Lagrangian Dual Problem</vt:lpstr>
      <vt:lpstr>The KKT conditions</vt:lpstr>
      <vt:lpstr>The Lagrangian Dual Problem</vt:lpstr>
      <vt:lpstr>The Lagrangian Dual Problem</vt:lpstr>
      <vt:lpstr>The Lagrangian Dual Problem</vt:lpstr>
      <vt:lpstr>SVM</vt:lpstr>
      <vt:lpstr>SVM</vt:lpstr>
      <vt:lpstr>SVM</vt:lpstr>
      <vt:lpstr>SVM (Support Vector Machines)</vt:lpstr>
      <vt:lpstr>Non-linear Classifier</vt:lpstr>
      <vt:lpstr>The Kernel Trick</vt:lpstr>
      <vt:lpstr>The Kernel Trick</vt:lpstr>
      <vt:lpstr>An Example for feature mapping and kernels</vt:lpstr>
      <vt:lpstr>The Kernel Trick</vt:lpstr>
      <vt:lpstr>More examples of kernel functions</vt:lpstr>
      <vt:lpstr>SVM (Support Vector Machines)</vt:lpstr>
      <vt:lpstr>Soft Margin Classification  </vt:lpstr>
      <vt:lpstr>Learning Maximum Margin with Noise</vt:lpstr>
      <vt:lpstr>Soft Margin Classification Mathematically</vt:lpstr>
      <vt:lpstr>The Optimization Problem of Soft Margin Classification </vt:lpstr>
      <vt:lpstr>Soft Margin Classification </vt:lpstr>
      <vt:lpstr>Examples</vt:lpstr>
      <vt:lpstr>Examples</vt:lpstr>
      <vt:lpstr>Outline</vt:lpstr>
      <vt:lpstr>Cross validation</vt:lpstr>
      <vt:lpstr>Outline</vt:lpstr>
      <vt:lpstr>Hinge loss</vt:lpstr>
      <vt:lpstr>General formulation of classifiers </vt:lpstr>
      <vt:lpstr>Classifiers in practice and research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Learning: Clustering</dc:title>
  <cp:lastModifiedBy>ajon</cp:lastModifiedBy>
  <cp:revision>123</cp:revision>
  <dcterms:modified xsi:type="dcterms:W3CDTF">2015-11-25T09:40:08Z</dcterms:modified>
</cp:coreProperties>
</file>